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9" r:id="rId3"/>
  </p:sldMasterIdLst>
  <p:notesMasterIdLst>
    <p:notesMasterId r:id="rId58"/>
  </p:notesMasterIdLst>
  <p:sldIdLst>
    <p:sldId id="360" r:id="rId4"/>
    <p:sldId id="884" r:id="rId5"/>
    <p:sldId id="786" r:id="rId6"/>
    <p:sldId id="355" r:id="rId7"/>
    <p:sldId id="729" r:id="rId8"/>
    <p:sldId id="887" r:id="rId9"/>
    <p:sldId id="888" r:id="rId10"/>
    <p:sldId id="893" r:id="rId11"/>
    <p:sldId id="889" r:id="rId12"/>
    <p:sldId id="895" r:id="rId13"/>
    <p:sldId id="896" r:id="rId14"/>
    <p:sldId id="894" r:id="rId15"/>
    <p:sldId id="897" r:id="rId16"/>
    <p:sldId id="789" r:id="rId17"/>
    <p:sldId id="900" r:id="rId18"/>
    <p:sldId id="899" r:id="rId19"/>
    <p:sldId id="901" r:id="rId20"/>
    <p:sldId id="898" r:id="rId21"/>
    <p:sldId id="904" r:id="rId22"/>
    <p:sldId id="905" r:id="rId23"/>
    <p:sldId id="902" r:id="rId24"/>
    <p:sldId id="833" r:id="rId25"/>
    <p:sldId id="906" r:id="rId26"/>
    <p:sldId id="907" r:id="rId27"/>
    <p:sldId id="835" r:id="rId28"/>
    <p:sldId id="844" r:id="rId29"/>
    <p:sldId id="845" r:id="rId30"/>
    <p:sldId id="832" r:id="rId31"/>
    <p:sldId id="872" r:id="rId32"/>
    <p:sldId id="811" r:id="rId33"/>
    <p:sldId id="848" r:id="rId34"/>
    <p:sldId id="357" r:id="rId35"/>
    <p:sldId id="358" r:id="rId36"/>
    <p:sldId id="366" r:id="rId37"/>
    <p:sldId id="801" r:id="rId38"/>
    <p:sldId id="849" r:id="rId39"/>
    <p:sldId id="841" r:id="rId40"/>
    <p:sldId id="812" r:id="rId41"/>
    <p:sldId id="861" r:id="rId42"/>
    <p:sldId id="813" r:id="rId43"/>
    <p:sldId id="815" r:id="rId44"/>
    <p:sldId id="631" r:id="rId45"/>
    <p:sldId id="846" r:id="rId46"/>
    <p:sldId id="857" r:id="rId47"/>
    <p:sldId id="856" r:id="rId48"/>
    <p:sldId id="859" r:id="rId49"/>
    <p:sldId id="863" r:id="rId50"/>
    <p:sldId id="864" r:id="rId51"/>
    <p:sldId id="928" r:id="rId52"/>
    <p:sldId id="927" r:id="rId53"/>
    <p:sldId id="866" r:id="rId54"/>
    <p:sldId id="667" r:id="rId55"/>
    <p:sldId id="926" r:id="rId56"/>
    <p:sldId id="427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1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orient="horz" pos="12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6ED150"/>
    <a:srgbClr val="FF9900"/>
    <a:srgbClr val="0000FF"/>
    <a:srgbClr val="9933FF"/>
    <a:srgbClr val="825CAF"/>
    <a:srgbClr val="FFFFFF"/>
    <a:srgbClr val="008000"/>
    <a:srgbClr val="FF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3" autoAdjust="0"/>
    <p:restoredTop sz="88000" autoAdjust="0"/>
  </p:normalViewPr>
  <p:slideViewPr>
    <p:cSldViewPr snapToGrid="0" showGuides="1">
      <p:cViewPr varScale="1">
        <p:scale>
          <a:sx n="93" d="100"/>
          <a:sy n="93" d="100"/>
        </p:scale>
        <p:origin x="444" y="108"/>
      </p:cViewPr>
      <p:guideLst>
        <p:guide pos="4128"/>
        <p:guide orient="horz" pos="4320"/>
        <p:guide orient="horz" pos="1296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8F513-3F65-4117-A8F7-EBCF0BDB2082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D2717-B50A-4D13-8007-5E040FAE9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21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7ED06-21D8-4717-B74A-B886E798C6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527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99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91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Kato out of Hokkaido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7ED06-21D8-4717-B74A-B886E798C63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16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7ED06-21D8-4717-B74A-B886E798C63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15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7ED06-21D8-4717-B74A-B886E798C6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465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59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67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42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7ED06-21D8-4717-B74A-B886E798C6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333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7ED06-21D8-4717-B74A-B886E798C6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312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677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00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29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276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13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2717-B50A-4D13-8007-5E040FAE99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2252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932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63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32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51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8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07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62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73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56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A137C-F97C-4210-A6A9-C0C13F42A3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0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4B17-C5E5-44FD-9CDE-4228A154CA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89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A1989-272B-464C-9131-1FF336ECD0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59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3FBE-1D29-482D-B65B-C9F3D3E66B15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92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63501-3378-4431-BCF5-057F1166E6B4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56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93FF5-B5D3-4CD6-8B77-C1B3AEACCD24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10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286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0C996-F0E3-457E-B80D-C2B2ACA57ED5}" type="datetime1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24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1D49-1505-4331-B4CC-8AAA02DD1339}" type="datetime1">
              <a:rPr lang="en-US" smtClean="0"/>
              <a:t>7/18/2023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95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FEEB-176F-4A6C-B7BA-FE424AE098C6}" type="datetime1">
              <a:rPr lang="en-US" smtClean="0"/>
              <a:t>7/18/2023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67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BED0-2E92-44EC-A3B2-D8306EEEF447}" type="datetime1">
              <a:rPr lang="en-US" smtClean="0"/>
              <a:t>7/18/2023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00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23A3-9F51-4AE3-9872-66DB67A79618}" type="datetime1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51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3DAD8-1778-4A4D-B17A-C9C7D399ED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944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20AD-5178-4180-B125-B8315F4D1AED}" type="datetime1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10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0851E-C535-4E0E-B7D2-3EFDB0CD64BB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63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4DB73-F0E9-410E-84DE-E16746F18135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36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55971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0D3A-30D6-4B60-BF69-63BFDFB70423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6BB3-945F-43A2-B919-90A1498BF4A2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58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D5D97-327F-4E49-A0C1-543411245FA9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28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286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ACFCB-103E-48AE-9B47-6855D378943D}" type="datetime1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59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3815-A48C-4C2F-AB1A-067639AA3C7D}" type="datetime1">
              <a:rPr lang="en-US" smtClean="0"/>
              <a:t>7/18/2023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447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A352-F02F-4631-A9F4-9BF0587D3588}" type="datetime1">
              <a:rPr lang="en-US" smtClean="0"/>
              <a:t>7/18/2023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15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FBFE4-5C29-45BB-8822-E1DA4F3D92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2108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12CE9-1E02-4218-BE3E-CCDAAFCDAF81}" type="datetime1">
              <a:rPr lang="en-US" smtClean="0"/>
              <a:t>7/18/2023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23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AD1A-D490-4A57-8460-E5B883451FE5}" type="datetime1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371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0AE4C-F2DD-425E-9076-9BD9C3C7A394}" type="datetime1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83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1ABC0-23B5-4C2B-A5F0-A94D5ACC065F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6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205A-B6BF-411E-BF91-A11071334922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29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47596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36B7-EFAF-49E2-872C-60F4303663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73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3600-130F-4139-925A-009359C8FC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73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2496-2E19-44DF-901D-C84D2CD309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07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3CA15-9614-4915-BF5C-8A42AE84CF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04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65DA-9BE3-4E3B-A765-5A3973484B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1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CEFC5-43A4-48D0-8C4F-479D2E50D8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61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CE6C6-070B-4899-BF02-FC560E6D00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1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44157-86DC-4FFB-861C-F7E2BB5801DC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/>
                </a:solidFill>
              </a:defRPr>
            </a:lvl1pPr>
          </a:lstStyle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9" y="18200"/>
            <a:ext cx="1405924" cy="8008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3" y="449706"/>
            <a:ext cx="11501007" cy="6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7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Tx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85913" indent="-214313" algn="l" defTabSz="685800" rtl="0" eaLnBrk="1" latinLnBrk="0" hangingPunct="1">
        <a:lnSpc>
          <a:spcPct val="90000"/>
        </a:lnSpc>
        <a:spcBef>
          <a:spcPts val="375"/>
        </a:spcBef>
        <a:buFont typeface="Calibri" panose="020F0502020204030204" pitchFamily="34" charset="0"/>
        <a:buChar char="‐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21C5D-82B6-4EE8-AC6D-AB8E01C63D41}" type="datetime1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/>
                </a:solidFill>
              </a:defRPr>
            </a:lvl1pPr>
          </a:lstStyle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9" y="18200"/>
            <a:ext cx="1405924" cy="8008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3" y="449706"/>
            <a:ext cx="11501007" cy="6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5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Tx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85913" indent="-214313" algn="l" defTabSz="685800" rtl="0" eaLnBrk="1" latinLnBrk="0" hangingPunct="1">
        <a:lnSpc>
          <a:spcPct val="90000"/>
        </a:lnSpc>
        <a:spcBef>
          <a:spcPts val="375"/>
        </a:spcBef>
        <a:buFont typeface="Calibri" panose="020F0502020204030204" pitchFamily="34" charset="0"/>
        <a:buChar char="‐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4.emf"/><Relationship Id="rId12" Type="http://schemas.openxmlformats.org/officeDocument/2006/relationships/oleObject" Target="../embeddings/oleObject17.bin"/><Relationship Id="rId17" Type="http://schemas.openxmlformats.org/officeDocument/2006/relationships/image" Target="../media/image41.emf"/><Relationship Id="rId2" Type="http://schemas.openxmlformats.org/officeDocument/2006/relationships/oleObject" Target="../embeddings/oleObject12.bin"/><Relationship Id="rId16" Type="http://schemas.openxmlformats.org/officeDocument/2006/relationships/oleObject" Target="../embeddings/oleObject19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14.bin"/><Relationship Id="rId11" Type="http://schemas.openxmlformats.org/officeDocument/2006/relationships/oleObject" Target="../embeddings/oleObject16.bin"/><Relationship Id="rId5" Type="http://schemas.openxmlformats.org/officeDocument/2006/relationships/image" Target="../media/image13.emf"/><Relationship Id="rId15" Type="http://schemas.openxmlformats.org/officeDocument/2006/relationships/image" Target="../media/image18.emf"/><Relationship Id="rId10" Type="http://schemas.openxmlformats.org/officeDocument/2006/relationships/image" Target="../media/image16.emf"/><Relationship Id="rId4" Type="http://schemas.openxmlformats.org/officeDocument/2006/relationships/oleObject" Target="../embeddings/oleObject13.bin"/><Relationship Id="rId9" Type="http://schemas.openxmlformats.org/officeDocument/2006/relationships/oleObject" Target="../embeddings/oleObject15.bin"/><Relationship Id="rId14" Type="http://schemas.openxmlformats.org/officeDocument/2006/relationships/oleObject" Target="../embeddings/oleObject18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7.emf"/><Relationship Id="rId18" Type="http://schemas.openxmlformats.org/officeDocument/2006/relationships/oleObject" Target="../embeddings/oleObject20.bin"/><Relationship Id="rId3" Type="http://schemas.openxmlformats.org/officeDocument/2006/relationships/image" Target="../media/image12.emf"/><Relationship Id="rId7" Type="http://schemas.openxmlformats.org/officeDocument/2006/relationships/image" Target="../media/image14.emf"/><Relationship Id="rId12" Type="http://schemas.openxmlformats.org/officeDocument/2006/relationships/oleObject" Target="../embeddings/oleObject17.bin"/><Relationship Id="rId17" Type="http://schemas.openxmlformats.org/officeDocument/2006/relationships/image" Target="../media/image41.emf"/><Relationship Id="rId2" Type="http://schemas.openxmlformats.org/officeDocument/2006/relationships/oleObject" Target="../embeddings/oleObject12.bin"/><Relationship Id="rId16" Type="http://schemas.openxmlformats.org/officeDocument/2006/relationships/oleObject" Target="../embeddings/oleObject19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14.bin"/><Relationship Id="rId11" Type="http://schemas.openxmlformats.org/officeDocument/2006/relationships/oleObject" Target="../embeddings/oleObject16.bin"/><Relationship Id="rId5" Type="http://schemas.openxmlformats.org/officeDocument/2006/relationships/image" Target="../media/image13.emf"/><Relationship Id="rId15" Type="http://schemas.openxmlformats.org/officeDocument/2006/relationships/image" Target="../media/image18.emf"/><Relationship Id="rId10" Type="http://schemas.openxmlformats.org/officeDocument/2006/relationships/image" Target="../media/image16.emf"/><Relationship Id="rId19" Type="http://schemas.openxmlformats.org/officeDocument/2006/relationships/image" Target="../media/image42.wmf"/><Relationship Id="rId4" Type="http://schemas.openxmlformats.org/officeDocument/2006/relationships/oleObject" Target="../embeddings/oleObject13.bin"/><Relationship Id="rId9" Type="http://schemas.openxmlformats.org/officeDocument/2006/relationships/oleObject" Target="../embeddings/oleObject15.bin"/><Relationship Id="rId14" Type="http://schemas.openxmlformats.org/officeDocument/2006/relationships/oleObject" Target="../embeddings/oleObject18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image" Target="../media/image43.wmf"/><Relationship Id="rId7" Type="http://schemas.openxmlformats.org/officeDocument/2006/relationships/image" Target="../media/image45.e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47.wmf"/><Relationship Id="rId5" Type="http://schemas.openxmlformats.org/officeDocument/2006/relationships/image" Target="../media/image44.e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image" Target="../media/image44.emf"/><Relationship Id="rId7" Type="http://schemas.openxmlformats.org/officeDocument/2006/relationships/image" Target="../media/image46.e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49.png"/><Relationship Id="rId5" Type="http://schemas.openxmlformats.org/officeDocument/2006/relationships/image" Target="../media/image45.emf"/><Relationship Id="rId10" Type="http://schemas.openxmlformats.org/officeDocument/2006/relationships/image" Target="../media/image48.png"/><Relationship Id="rId4" Type="http://schemas.openxmlformats.org/officeDocument/2006/relationships/oleObject" Target="../embeddings/oleObject23.bin"/><Relationship Id="rId9" Type="http://schemas.openxmlformats.org/officeDocument/2006/relationships/image" Target="../media/image47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image" Target="../media/image43.wmf"/><Relationship Id="rId7" Type="http://schemas.openxmlformats.org/officeDocument/2006/relationships/image" Target="../media/image51.wmf"/><Relationship Id="rId12" Type="http://schemas.openxmlformats.org/officeDocument/2006/relationships/image" Target="../media/image41.e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28.bin"/><Relationship Id="rId11" Type="http://schemas.openxmlformats.org/officeDocument/2006/relationships/oleObject" Target="../embeddings/oleObject19.bin"/><Relationship Id="rId5" Type="http://schemas.openxmlformats.org/officeDocument/2006/relationships/image" Target="../media/image47.wmf"/><Relationship Id="rId10" Type="http://schemas.openxmlformats.org/officeDocument/2006/relationships/image" Target="../media/image15.jpeg"/><Relationship Id="rId4" Type="http://schemas.openxmlformats.org/officeDocument/2006/relationships/oleObject" Target="../embeddings/oleObject27.bin"/><Relationship Id="rId9" Type="http://schemas.openxmlformats.org/officeDocument/2006/relationships/image" Target="../media/image52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51.wmf"/><Relationship Id="rId7" Type="http://schemas.openxmlformats.org/officeDocument/2006/relationships/oleObject" Target="../embeddings/oleObject19.bin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52.wmf"/><Relationship Id="rId4" Type="http://schemas.openxmlformats.org/officeDocument/2006/relationships/oleObject" Target="../embeddings/oleObject2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eg"/><Relationship Id="rId5" Type="http://schemas.openxmlformats.org/officeDocument/2006/relationships/image" Target="../media/image56.png"/><Relationship Id="rId4" Type="http://schemas.openxmlformats.org/officeDocument/2006/relationships/image" Target="../media/image5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eg"/><Relationship Id="rId4" Type="http://schemas.openxmlformats.org/officeDocument/2006/relationships/image" Target="../media/image59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5" Type="http://schemas.openxmlformats.org/officeDocument/2006/relationships/image" Target="../media/image62.png"/><Relationship Id="rId4" Type="http://schemas.openxmlformats.org/officeDocument/2006/relationships/image" Target="../media/image6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gif"/><Relationship Id="rId4" Type="http://schemas.openxmlformats.org/officeDocument/2006/relationships/image" Target="../media/image6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gif"/><Relationship Id="rId5" Type="http://schemas.openxmlformats.org/officeDocument/2006/relationships/image" Target="../media/image66.tif"/><Relationship Id="rId4" Type="http://schemas.openxmlformats.org/officeDocument/2006/relationships/image" Target="../media/image65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7" Type="http://schemas.openxmlformats.org/officeDocument/2006/relationships/image" Target="../media/image6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tif"/><Relationship Id="rId5" Type="http://schemas.openxmlformats.org/officeDocument/2006/relationships/image" Target="../media/image68.png"/><Relationship Id="rId4" Type="http://schemas.openxmlformats.org/officeDocument/2006/relationships/image" Target="../media/image67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gif"/><Relationship Id="rId4" Type="http://schemas.openxmlformats.org/officeDocument/2006/relationships/image" Target="../media/image6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emf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0.gi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gif"/><Relationship Id="rId5" Type="http://schemas.openxmlformats.org/officeDocument/2006/relationships/image" Target="../media/image74.gif"/><Relationship Id="rId4" Type="http://schemas.openxmlformats.org/officeDocument/2006/relationships/image" Target="../media/image7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e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78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png"/><Relationship Id="rId7" Type="http://schemas.openxmlformats.org/officeDocument/2006/relationships/image" Target="../media/image6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60.png"/><Relationship Id="rId5" Type="http://schemas.openxmlformats.org/officeDocument/2006/relationships/image" Target="../media/image82.gif"/><Relationship Id="rId4" Type="http://schemas.openxmlformats.org/officeDocument/2006/relationships/image" Target="../media/image81.png"/><Relationship Id="rId9" Type="http://schemas.openxmlformats.org/officeDocument/2006/relationships/image" Target="../media/image8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oleObject" Target="../embeddings/oleObject40.bin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e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85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9.png"/><Relationship Id="rId7" Type="http://schemas.openxmlformats.org/officeDocument/2006/relationships/image" Target="../media/image8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92.png"/><Relationship Id="rId5" Type="http://schemas.openxmlformats.org/officeDocument/2006/relationships/image" Target="../media/image85.emf"/><Relationship Id="rId10" Type="http://schemas.openxmlformats.org/officeDocument/2006/relationships/image" Target="../media/image91.png"/><Relationship Id="rId4" Type="http://schemas.openxmlformats.org/officeDocument/2006/relationships/oleObject" Target="../embeddings/oleObject42.bin"/><Relationship Id="rId9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oleObject" Target="../embeddings/oleObject41.bin"/><Relationship Id="rId7" Type="http://schemas.openxmlformats.org/officeDocument/2006/relationships/image" Target="../media/image9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87.png"/><Relationship Id="rId10" Type="http://schemas.openxmlformats.org/officeDocument/2006/relationships/image" Target="../media/image96.jpeg"/><Relationship Id="rId4" Type="http://schemas.openxmlformats.org/officeDocument/2006/relationships/image" Target="../media/image86.emf"/><Relationship Id="rId9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13" Type="http://schemas.openxmlformats.org/officeDocument/2006/relationships/oleObject" Target="../embeddings/oleObject48.bin"/><Relationship Id="rId3" Type="http://schemas.openxmlformats.org/officeDocument/2006/relationships/image" Target="../media/image97.png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102.e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e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101.emf"/><Relationship Id="rId4" Type="http://schemas.openxmlformats.org/officeDocument/2006/relationships/image" Target="../media/image98.png"/><Relationship Id="rId9" Type="http://schemas.openxmlformats.org/officeDocument/2006/relationships/oleObject" Target="../embeddings/oleObject46.bin"/><Relationship Id="rId14" Type="http://schemas.openxmlformats.org/officeDocument/2006/relationships/image" Target="../media/image103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13" Type="http://schemas.openxmlformats.org/officeDocument/2006/relationships/image" Target="../media/image101.emf"/><Relationship Id="rId3" Type="http://schemas.openxmlformats.org/officeDocument/2006/relationships/image" Target="../media/image97.png"/><Relationship Id="rId7" Type="http://schemas.openxmlformats.org/officeDocument/2006/relationships/image" Target="../media/image99.emf"/><Relationship Id="rId12" Type="http://schemas.openxmlformats.org/officeDocument/2006/relationships/oleObject" Target="../embeddings/oleObject46.bin"/><Relationship Id="rId17" Type="http://schemas.openxmlformats.org/officeDocument/2006/relationships/image" Target="../media/image106.wmf"/><Relationship Id="rId2" Type="http://schemas.openxmlformats.org/officeDocument/2006/relationships/image" Target="../media/image87.png"/><Relationship Id="rId16" Type="http://schemas.openxmlformats.org/officeDocument/2006/relationships/oleObject" Target="../embeddings/oleObject50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100.emf"/><Relationship Id="rId5" Type="http://schemas.openxmlformats.org/officeDocument/2006/relationships/image" Target="../media/image104.png"/><Relationship Id="rId15" Type="http://schemas.openxmlformats.org/officeDocument/2006/relationships/image" Target="../media/image102.emf"/><Relationship Id="rId10" Type="http://schemas.openxmlformats.org/officeDocument/2006/relationships/oleObject" Target="../embeddings/oleObject45.bin"/><Relationship Id="rId4" Type="http://schemas.openxmlformats.org/officeDocument/2006/relationships/image" Target="../media/image98.png"/><Relationship Id="rId9" Type="http://schemas.openxmlformats.org/officeDocument/2006/relationships/image" Target="../media/image105.emf"/><Relationship Id="rId14" Type="http://schemas.openxmlformats.org/officeDocument/2006/relationships/oleObject" Target="../embeddings/oleObject47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3" Type="http://schemas.openxmlformats.org/officeDocument/2006/relationships/image" Target="../media/image107.emf"/><Relationship Id="rId7" Type="http://schemas.openxmlformats.org/officeDocument/2006/relationships/image" Target="../media/image10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0.png"/><Relationship Id="rId5" Type="http://schemas.openxmlformats.org/officeDocument/2006/relationships/image" Target="../media/image126.png"/><Relationship Id="rId10" Type="http://schemas.openxmlformats.org/officeDocument/2006/relationships/image" Target="../media/image110.wmf"/><Relationship Id="rId9" Type="http://schemas.openxmlformats.org/officeDocument/2006/relationships/oleObject" Target="../embeddings/oleObject51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26.png"/><Relationship Id="rId3" Type="http://schemas.openxmlformats.org/officeDocument/2006/relationships/image" Target="../media/image107.emf"/><Relationship Id="rId7" Type="http://schemas.openxmlformats.org/officeDocument/2006/relationships/image" Target="../media/image111.png"/><Relationship Id="rId12" Type="http://schemas.openxmlformats.org/officeDocument/2006/relationships/image" Target="../media/image1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0.png"/><Relationship Id="rId11" Type="http://schemas.openxmlformats.org/officeDocument/2006/relationships/image" Target="../media/image115.png"/><Relationship Id="rId5" Type="http://schemas.openxmlformats.org/officeDocument/2006/relationships/image" Target="../media/image131.png"/><Relationship Id="rId10" Type="http://schemas.openxmlformats.org/officeDocument/2006/relationships/image" Target="../media/image114.png"/><Relationship Id="rId4" Type="http://schemas.openxmlformats.org/officeDocument/2006/relationships/image" Target="../media/image130.png"/><Relationship Id="rId9" Type="http://schemas.openxmlformats.org/officeDocument/2006/relationships/image" Target="../media/image113.png"/><Relationship Id="rId14" Type="http://schemas.openxmlformats.org/officeDocument/2006/relationships/image" Target="../media/image87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16.emf"/><Relationship Id="rId7" Type="http://schemas.openxmlformats.org/officeDocument/2006/relationships/image" Target="../media/image118.emf"/><Relationship Id="rId2" Type="http://schemas.openxmlformats.org/officeDocument/2006/relationships/oleObject" Target="../embeddings/oleObject52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54.bin"/><Relationship Id="rId5" Type="http://schemas.openxmlformats.org/officeDocument/2006/relationships/image" Target="../media/image117.emf"/><Relationship Id="rId10" Type="http://schemas.openxmlformats.org/officeDocument/2006/relationships/image" Target="../media/image98.png"/><Relationship Id="rId4" Type="http://schemas.openxmlformats.org/officeDocument/2006/relationships/oleObject" Target="../embeddings/oleObject53.bin"/><Relationship Id="rId9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e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12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3.png"/><Relationship Id="rId7" Type="http://schemas.openxmlformats.org/officeDocument/2006/relationships/image" Target="../media/image126.em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56.bin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emf"/><Relationship Id="rId13" Type="http://schemas.openxmlformats.org/officeDocument/2006/relationships/oleObject" Target="../embeddings/oleObject62.bin"/><Relationship Id="rId3" Type="http://schemas.openxmlformats.org/officeDocument/2006/relationships/image" Target="../media/image128.emf"/><Relationship Id="rId7" Type="http://schemas.openxmlformats.org/officeDocument/2006/relationships/oleObject" Target="../embeddings/oleObject59.bin"/><Relationship Id="rId12" Type="http://schemas.openxmlformats.org/officeDocument/2006/relationships/image" Target="../media/image132.emf"/><Relationship Id="rId2" Type="http://schemas.openxmlformats.org/officeDocument/2006/relationships/oleObject" Target="../embeddings/oleObject57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7.png"/><Relationship Id="rId11" Type="http://schemas.openxmlformats.org/officeDocument/2006/relationships/oleObject" Target="../embeddings/oleObject61.bin"/><Relationship Id="rId5" Type="http://schemas.openxmlformats.org/officeDocument/2006/relationships/image" Target="../media/image129.emf"/><Relationship Id="rId10" Type="http://schemas.openxmlformats.org/officeDocument/2006/relationships/image" Target="../media/image131.emf"/><Relationship Id="rId4" Type="http://schemas.openxmlformats.org/officeDocument/2006/relationships/oleObject" Target="../embeddings/oleObject58.bin"/><Relationship Id="rId9" Type="http://schemas.openxmlformats.org/officeDocument/2006/relationships/oleObject" Target="../embeddings/oleObject60.bin"/><Relationship Id="rId14" Type="http://schemas.openxmlformats.org/officeDocument/2006/relationships/image" Target="../media/image133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emf"/><Relationship Id="rId13" Type="http://schemas.openxmlformats.org/officeDocument/2006/relationships/oleObject" Target="../embeddings/oleObject68.bin"/><Relationship Id="rId18" Type="http://schemas.openxmlformats.org/officeDocument/2006/relationships/image" Target="../media/image138.wmf"/><Relationship Id="rId3" Type="http://schemas.openxmlformats.org/officeDocument/2006/relationships/oleObject" Target="../embeddings/oleObject63.bin"/><Relationship Id="rId21" Type="http://schemas.openxmlformats.org/officeDocument/2006/relationships/oleObject" Target="../embeddings/oleObject72.bin"/><Relationship Id="rId7" Type="http://schemas.openxmlformats.org/officeDocument/2006/relationships/oleObject" Target="../embeddings/oleObject65.bin"/><Relationship Id="rId12" Type="http://schemas.openxmlformats.org/officeDocument/2006/relationships/image" Target="../media/image135.wmf"/><Relationship Id="rId17" Type="http://schemas.openxmlformats.org/officeDocument/2006/relationships/oleObject" Target="../embeddings/oleObject70.bin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37.wmf"/><Relationship Id="rId20" Type="http://schemas.openxmlformats.org/officeDocument/2006/relationships/image" Target="../media/image139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2.emf"/><Relationship Id="rId11" Type="http://schemas.openxmlformats.org/officeDocument/2006/relationships/oleObject" Target="../embeddings/oleObject67.bin"/><Relationship Id="rId24" Type="http://schemas.openxmlformats.org/officeDocument/2006/relationships/image" Target="../media/image141.wmf"/><Relationship Id="rId5" Type="http://schemas.openxmlformats.org/officeDocument/2006/relationships/oleObject" Target="../embeddings/oleObject64.bin"/><Relationship Id="rId15" Type="http://schemas.openxmlformats.org/officeDocument/2006/relationships/oleObject" Target="../embeddings/oleObject69.bin"/><Relationship Id="rId23" Type="http://schemas.openxmlformats.org/officeDocument/2006/relationships/oleObject" Target="../embeddings/oleObject73.bin"/><Relationship Id="rId10" Type="http://schemas.openxmlformats.org/officeDocument/2006/relationships/image" Target="../media/image134.wmf"/><Relationship Id="rId19" Type="http://schemas.openxmlformats.org/officeDocument/2006/relationships/oleObject" Target="../embeddings/oleObject71.bin"/><Relationship Id="rId4" Type="http://schemas.openxmlformats.org/officeDocument/2006/relationships/image" Target="../media/image131.emf"/><Relationship Id="rId9" Type="http://schemas.openxmlformats.org/officeDocument/2006/relationships/oleObject" Target="../embeddings/oleObject66.bin"/><Relationship Id="rId14" Type="http://schemas.openxmlformats.org/officeDocument/2006/relationships/image" Target="../media/image136.wmf"/><Relationship Id="rId22" Type="http://schemas.openxmlformats.org/officeDocument/2006/relationships/image" Target="../media/image140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3" Type="http://schemas.openxmlformats.org/officeDocument/2006/relationships/image" Target="../media/image142.wmf"/><Relationship Id="rId7" Type="http://schemas.openxmlformats.org/officeDocument/2006/relationships/image" Target="../media/image128.emf"/><Relationship Id="rId12" Type="http://schemas.openxmlformats.org/officeDocument/2006/relationships/image" Target="../media/image130.emf"/><Relationship Id="rId2" Type="http://schemas.openxmlformats.org/officeDocument/2006/relationships/oleObject" Target="../embeddings/oleObject74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57.bin"/><Relationship Id="rId11" Type="http://schemas.openxmlformats.org/officeDocument/2006/relationships/oleObject" Target="../embeddings/oleObject59.bin"/><Relationship Id="rId5" Type="http://schemas.openxmlformats.org/officeDocument/2006/relationships/image" Target="../media/image143.wmf"/><Relationship Id="rId10" Type="http://schemas.openxmlformats.org/officeDocument/2006/relationships/image" Target="../media/image127.png"/><Relationship Id="rId4" Type="http://schemas.openxmlformats.org/officeDocument/2006/relationships/oleObject" Target="../embeddings/oleObject75.bin"/><Relationship Id="rId9" Type="http://schemas.openxmlformats.org/officeDocument/2006/relationships/image" Target="../media/image129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emf"/><Relationship Id="rId13" Type="http://schemas.openxmlformats.org/officeDocument/2006/relationships/oleObject" Target="../embeddings/oleObject62.bin"/><Relationship Id="rId3" Type="http://schemas.openxmlformats.org/officeDocument/2006/relationships/image" Target="../media/image128.emf"/><Relationship Id="rId7" Type="http://schemas.openxmlformats.org/officeDocument/2006/relationships/oleObject" Target="../embeddings/oleObject59.bin"/><Relationship Id="rId12" Type="http://schemas.openxmlformats.org/officeDocument/2006/relationships/image" Target="../media/image132.emf"/><Relationship Id="rId2" Type="http://schemas.openxmlformats.org/officeDocument/2006/relationships/oleObject" Target="../embeddings/oleObject57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7.png"/><Relationship Id="rId11" Type="http://schemas.openxmlformats.org/officeDocument/2006/relationships/oleObject" Target="../embeddings/oleObject61.bin"/><Relationship Id="rId5" Type="http://schemas.openxmlformats.org/officeDocument/2006/relationships/image" Target="../media/image129.emf"/><Relationship Id="rId10" Type="http://schemas.openxmlformats.org/officeDocument/2006/relationships/image" Target="../media/image131.emf"/><Relationship Id="rId4" Type="http://schemas.openxmlformats.org/officeDocument/2006/relationships/oleObject" Target="../embeddings/oleObject58.bin"/><Relationship Id="rId9" Type="http://schemas.openxmlformats.org/officeDocument/2006/relationships/oleObject" Target="../embeddings/oleObject60.bin"/><Relationship Id="rId14" Type="http://schemas.openxmlformats.org/officeDocument/2006/relationships/image" Target="../media/image13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e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7.emf"/><Relationship Id="rId18" Type="http://schemas.openxmlformats.org/officeDocument/2006/relationships/image" Target="../media/image20.gif"/><Relationship Id="rId3" Type="http://schemas.openxmlformats.org/officeDocument/2006/relationships/image" Target="../media/image12.emf"/><Relationship Id="rId21" Type="http://schemas.openxmlformats.org/officeDocument/2006/relationships/image" Target="../media/image23.jpeg"/><Relationship Id="rId7" Type="http://schemas.openxmlformats.org/officeDocument/2006/relationships/image" Target="../media/image14.e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9.e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8.bin"/><Relationship Id="rId20" Type="http://schemas.openxmlformats.org/officeDocument/2006/relationships/image" Target="../media/image22.gif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3.emf"/><Relationship Id="rId15" Type="http://schemas.openxmlformats.org/officeDocument/2006/relationships/image" Target="../media/image18.emf"/><Relationship Id="rId10" Type="http://schemas.openxmlformats.org/officeDocument/2006/relationships/image" Target="../media/image16.emf"/><Relationship Id="rId19" Type="http://schemas.openxmlformats.org/officeDocument/2006/relationships/image" Target="../media/image21.gif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12" Type="http://schemas.openxmlformats.org/officeDocument/2006/relationships/image" Target="../media/image152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8.png"/><Relationship Id="rId11" Type="http://schemas.openxmlformats.org/officeDocument/2006/relationships/oleObject" Target="../embeddings/oleObject76.bin"/><Relationship Id="rId5" Type="http://schemas.openxmlformats.org/officeDocument/2006/relationships/image" Target="../media/image147.png"/><Relationship Id="rId10" Type="http://schemas.openxmlformats.org/officeDocument/2006/relationships/image" Target="../media/image151.tiff"/><Relationship Id="rId4" Type="http://schemas.openxmlformats.org/officeDocument/2006/relationships/image" Target="../media/image146.gif"/><Relationship Id="rId9" Type="http://schemas.openxmlformats.org/officeDocument/2006/relationships/image" Target="../media/image1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gif"/><Relationship Id="rId13" Type="http://schemas.openxmlformats.org/officeDocument/2006/relationships/oleObject" Target="../embeddings/oleObject80.bin"/><Relationship Id="rId3" Type="http://schemas.openxmlformats.org/officeDocument/2006/relationships/oleObject" Target="../embeddings/oleObject77.bin"/><Relationship Id="rId7" Type="http://schemas.openxmlformats.org/officeDocument/2006/relationships/image" Target="../media/image157.tiff"/><Relationship Id="rId12" Type="http://schemas.openxmlformats.org/officeDocument/2006/relationships/image" Target="../media/image161.emf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6.emf"/><Relationship Id="rId11" Type="http://schemas.openxmlformats.org/officeDocument/2006/relationships/oleObject" Target="../embeddings/oleObject79.bin"/><Relationship Id="rId5" Type="http://schemas.openxmlformats.org/officeDocument/2006/relationships/oleObject" Target="../embeddings/oleObject78.bin"/><Relationship Id="rId10" Type="http://schemas.openxmlformats.org/officeDocument/2006/relationships/image" Target="../media/image160.jpeg"/><Relationship Id="rId4" Type="http://schemas.openxmlformats.org/officeDocument/2006/relationships/image" Target="../media/image155.emf"/><Relationship Id="rId9" Type="http://schemas.openxmlformats.org/officeDocument/2006/relationships/image" Target="../media/image159.jpeg"/><Relationship Id="rId14" Type="http://schemas.openxmlformats.org/officeDocument/2006/relationships/image" Target="../media/image16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0.jpeg"/><Relationship Id="rId11" Type="http://schemas.openxmlformats.org/officeDocument/2006/relationships/image" Target="../media/image175.jpeg"/><Relationship Id="rId5" Type="http://schemas.openxmlformats.org/officeDocument/2006/relationships/image" Target="../media/image169.jpeg"/><Relationship Id="rId10" Type="http://schemas.openxmlformats.org/officeDocument/2006/relationships/image" Target="../media/image174.png"/><Relationship Id="rId4" Type="http://schemas.openxmlformats.org/officeDocument/2006/relationships/image" Target="../media/image168.jpeg"/><Relationship Id="rId9" Type="http://schemas.openxmlformats.org/officeDocument/2006/relationships/image" Target="../media/image1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0093" y="5597988"/>
            <a:ext cx="94169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Calibri"/>
              </a:rPr>
              <a:t>Kenneth Hanson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91730" y="5950582"/>
            <a:ext cx="7999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prstClr val="black"/>
                </a:solidFill>
                <a:latin typeface="Calibri"/>
              </a:rPr>
              <a:t>Department of Chemistry &amp; Biochemistry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Calibri"/>
              </a:rPr>
              <a:t>Florida State University, Tallahassee, FL, USA</a:t>
            </a:r>
            <a:endParaRPr lang="en-US" sz="2400" b="1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 bwMode="auto">
          <a:xfrm>
            <a:off x="290356" y="797233"/>
            <a:ext cx="11624552" cy="168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Understanding and Controlling Molecular Excited State Processes Using Metal Oxide Interfaces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5765" y="410116"/>
            <a:ext cx="11099401" cy="305980"/>
            <a:chOff x="0" y="3345329"/>
            <a:chExt cx="8673077" cy="22766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0" y="3459163"/>
              <a:ext cx="8445409" cy="0"/>
            </a:xfrm>
            <a:prstGeom prst="line">
              <a:avLst/>
            </a:prstGeom>
            <a:ln w="57150" cap="sq">
              <a:gradFill flip="none" rotWithShape="1">
                <a:gsLst>
                  <a:gs pos="14000">
                    <a:srgbClr val="FF6104"/>
                  </a:gs>
                  <a:gs pos="93000">
                    <a:schemeClr val="bg1">
                      <a:alpha val="41000"/>
                    </a:schemeClr>
                  </a:gs>
                  <a:gs pos="0">
                    <a:srgbClr val="FF0000"/>
                  </a:gs>
                  <a:gs pos="25000">
                    <a:srgbClr val="FF9306"/>
                  </a:gs>
                  <a:gs pos="37000">
                    <a:schemeClr val="accent4">
                      <a:lumMod val="97000"/>
                      <a:lumOff val="3000"/>
                    </a:schemeClr>
                  </a:gs>
                  <a:gs pos="70000">
                    <a:srgbClr val="722DF4"/>
                  </a:gs>
                  <a:gs pos="48000">
                    <a:srgbClr val="1BC33B">
                      <a:lumMod val="69000"/>
                      <a:lumOff val="31000"/>
                    </a:srgbClr>
                  </a:gs>
                  <a:gs pos="60000">
                    <a:srgbClr val="0000FF"/>
                  </a:gs>
                  <a:gs pos="80000">
                    <a:srgbClr val="D42DEC"/>
                  </a:gs>
                </a:gsLst>
                <a:lin ang="10800000" scaled="1"/>
                <a:tileRect/>
              </a:gra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8445409" y="3345329"/>
              <a:ext cx="227668" cy="227668"/>
            </a:xfrm>
            <a:prstGeom prst="ellipse">
              <a:avLst/>
            </a:prstGeom>
            <a:gradFill flip="none" rotWithShape="1">
              <a:gsLst>
                <a:gs pos="23000">
                  <a:srgbClr val="FF2020">
                    <a:alpha val="38000"/>
                  </a:srgbClr>
                </a:gs>
                <a:gs pos="23000">
                  <a:srgbClr val="FF4040">
                    <a:alpha val="64000"/>
                  </a:srgbClr>
                </a:gs>
                <a:gs pos="12000">
                  <a:srgbClr val="FF8080">
                    <a:alpha val="61000"/>
                  </a:srgbClr>
                </a:gs>
                <a:gs pos="68000">
                  <a:srgbClr val="FF0000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glow rad="457200">
                <a:srgbClr val="FF0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1" y="200593"/>
            <a:ext cx="1318276" cy="75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BA4B54-08E1-E63E-8036-6BD9E2E5419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79" y="2234669"/>
            <a:ext cx="3605091" cy="341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4423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4A29F18-B85F-4104-BDC1-48914EC4FA7A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Solar Cell Efficiency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94FC73-226F-44B6-81B5-6CA435BFEBC5}"/>
              </a:ext>
            </a:extLst>
          </p:cNvPr>
          <p:cNvSpPr txBox="1"/>
          <p:nvPr/>
        </p:nvSpPr>
        <p:spPr>
          <a:xfrm>
            <a:off x="1706650" y="5571159"/>
            <a:ext cx="370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2000" dirty="0">
                <a:solidFill>
                  <a:srgbClr val="0000FF"/>
                </a:solidFill>
                <a:latin typeface="Calibri"/>
              </a:rPr>
              <a:t>Standard solar cell  ~33%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21762E3-75FE-4FD7-869D-A878F25DEECF}"/>
              </a:ext>
            </a:extLst>
          </p:cNvPr>
          <p:cNvSpPr txBox="1"/>
          <p:nvPr/>
        </p:nvSpPr>
        <p:spPr>
          <a:xfrm>
            <a:off x="1781614" y="5247726"/>
            <a:ext cx="3178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2000" u="sng" dirty="0">
                <a:solidFill>
                  <a:prstClr val="black"/>
                </a:solidFill>
                <a:latin typeface="Calibri"/>
              </a:rPr>
              <a:t>Max Theoretical Efficiency</a:t>
            </a: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B3FFAFCB-1296-46FE-86F4-B17327325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9006" y="1443441"/>
            <a:ext cx="3454328" cy="370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121D7F7-31AE-44E7-B44B-D426CC402DCC}"/>
              </a:ext>
            </a:extLst>
          </p:cNvPr>
          <p:cNvSpPr txBox="1"/>
          <p:nvPr/>
        </p:nvSpPr>
        <p:spPr>
          <a:xfrm>
            <a:off x="1500504" y="930224"/>
            <a:ext cx="5325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Schulze and Schmidt </a:t>
            </a:r>
            <a:r>
              <a:rPr lang="en-US" sz="1600" i="1" dirty="0">
                <a:solidFill>
                  <a:prstClr val="black"/>
                </a:solidFill>
                <a:latin typeface="Calibri"/>
              </a:rPr>
              <a:t>Energy Environ. Sci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2015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, 8, 103-125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3DF7B8-B308-4949-9B56-05AA85CFCE8F}"/>
              </a:ext>
            </a:extLst>
          </p:cNvPr>
          <p:cNvSpPr txBox="1"/>
          <p:nvPr/>
        </p:nvSpPr>
        <p:spPr>
          <a:xfrm>
            <a:off x="2800142" y="5822235"/>
            <a:ext cx="1396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Calibri"/>
              </a:rPr>
              <a:t>1.3 </a:t>
            </a:r>
            <a:r>
              <a:rPr lang="en-US" sz="1400" dirty="0" err="1">
                <a:solidFill>
                  <a:srgbClr val="0000FF"/>
                </a:solidFill>
                <a:latin typeface="Calibri"/>
              </a:rPr>
              <a:t>eV</a:t>
            </a:r>
            <a:r>
              <a:rPr lang="en-US" sz="14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0000FF"/>
                </a:solidFill>
                <a:latin typeface="Calibri"/>
              </a:rPr>
              <a:t>bandgap</a:t>
            </a:r>
            <a:endParaRPr lang="en-US" sz="14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301643-8B84-45B3-AE1A-7E9158A98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10</a:t>
            </a:fld>
            <a:endParaRPr lang="en-US"/>
          </a:p>
        </p:txBody>
      </p:sp>
      <p:pic>
        <p:nvPicPr>
          <p:cNvPr id="43" name="Picture 10">
            <a:extLst>
              <a:ext uri="{FF2B5EF4-FFF2-40B4-BE49-F238E27FC236}">
                <a16:creationId xmlns:a16="http://schemas.microsoft.com/office/drawing/2014/main" id="{F56B9EC4-F18C-36B7-04BC-1790324FF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0269" y="934095"/>
            <a:ext cx="2520320" cy="689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12">
            <a:extLst>
              <a:ext uri="{FF2B5EF4-FFF2-40B4-BE49-F238E27FC236}">
                <a16:creationId xmlns:a16="http://schemas.microsoft.com/office/drawing/2014/main" id="{7F1A3C2D-3007-0221-D233-DC7C27FCB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1740" y="2559771"/>
            <a:ext cx="2810704" cy="194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60DC3BA-65E3-B31A-DCCC-352D7F1A0AEA}"/>
              </a:ext>
            </a:extLst>
          </p:cNvPr>
          <p:cNvSpPr txBox="1"/>
          <p:nvPr/>
        </p:nvSpPr>
        <p:spPr>
          <a:xfrm>
            <a:off x="6990389" y="1672799"/>
            <a:ext cx="334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</a:t>
            </a:r>
            <a:r>
              <a:rPr lang="en-US" i="1" baseline="-25000" dirty="0"/>
              <a:t>in</a:t>
            </a:r>
            <a:r>
              <a:rPr lang="en-US" i="1" dirty="0"/>
              <a:t> </a:t>
            </a:r>
            <a:r>
              <a:rPr lang="en-US" dirty="0"/>
              <a:t>= 100 </a:t>
            </a:r>
            <a:r>
              <a:rPr lang="en-US" dirty="0" err="1"/>
              <a:t>mW</a:t>
            </a:r>
            <a:r>
              <a:rPr lang="en-US" dirty="0"/>
              <a:t>/cm</a:t>
            </a:r>
            <a:r>
              <a:rPr lang="en-US" baseline="30000" dirty="0"/>
              <a:t>2 </a:t>
            </a:r>
            <a:r>
              <a:rPr lang="en-US" dirty="0"/>
              <a:t>(AM1.5) </a:t>
            </a:r>
            <a:endParaRPr lang="en-US" baseline="30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CE0FD1-AC20-11E1-F1B2-36C4635AB2B9}"/>
              </a:ext>
            </a:extLst>
          </p:cNvPr>
          <p:cNvSpPr txBox="1"/>
          <p:nvPr/>
        </p:nvSpPr>
        <p:spPr>
          <a:xfrm>
            <a:off x="6990389" y="2108330"/>
            <a:ext cx="334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P</a:t>
            </a:r>
            <a:r>
              <a:rPr lang="en-US" i="1" baseline="-25000" dirty="0" err="1"/>
              <a:t>max</a:t>
            </a:r>
            <a:r>
              <a:rPr lang="en-US" i="1" dirty="0"/>
              <a:t> </a:t>
            </a:r>
            <a:r>
              <a:rPr lang="en-US" dirty="0"/>
              <a:t>= J x V</a:t>
            </a:r>
            <a:endParaRPr lang="en-US" baseline="30000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E6CFCBF-E546-866F-C448-8167E9140735}"/>
              </a:ext>
            </a:extLst>
          </p:cNvPr>
          <p:cNvGrpSpPr/>
          <p:nvPr/>
        </p:nvGrpSpPr>
        <p:grpSpPr>
          <a:xfrm>
            <a:off x="7389033" y="4766273"/>
            <a:ext cx="393700" cy="995926"/>
            <a:chOff x="5294313" y="5410200"/>
            <a:chExt cx="393700" cy="995926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43271A8-C0DB-5BD3-5D99-676F2469521C}"/>
                </a:ext>
              </a:extLst>
            </p:cNvPr>
            <p:cNvCxnSpPr/>
            <p:nvPr/>
          </p:nvCxnSpPr>
          <p:spPr>
            <a:xfrm>
              <a:off x="5294313" y="5410200"/>
              <a:ext cx="3937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6F69619-DA69-FE3C-67DD-5B055C74F054}"/>
                </a:ext>
              </a:extLst>
            </p:cNvPr>
            <p:cNvCxnSpPr/>
            <p:nvPr/>
          </p:nvCxnSpPr>
          <p:spPr>
            <a:xfrm>
              <a:off x="5294313" y="6406126"/>
              <a:ext cx="3937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Left Brace 56">
            <a:extLst>
              <a:ext uri="{FF2B5EF4-FFF2-40B4-BE49-F238E27FC236}">
                <a16:creationId xmlns:a16="http://schemas.microsoft.com/office/drawing/2014/main" id="{48D07776-8BD4-2AC1-00CB-7C8B3FFF8EE7}"/>
              </a:ext>
            </a:extLst>
          </p:cNvPr>
          <p:cNvSpPr/>
          <p:nvPr/>
        </p:nvSpPr>
        <p:spPr>
          <a:xfrm>
            <a:off x="7108680" y="4768055"/>
            <a:ext cx="280353" cy="983511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A284F8B-830F-F695-6D41-CA96FBECFA60}"/>
              </a:ext>
            </a:extLst>
          </p:cNvPr>
          <p:cNvSpPr txBox="1"/>
          <p:nvPr/>
        </p:nvSpPr>
        <p:spPr>
          <a:xfrm>
            <a:off x="6524778" y="5061159"/>
            <a:ext cx="746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baseline="-25000" dirty="0">
                <a:solidFill>
                  <a:srgbClr val="FF0000"/>
                </a:solidFill>
              </a:rPr>
              <a:t>oc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4A81AEF-9337-3831-078C-9426DDE8BAC2}"/>
              </a:ext>
            </a:extLst>
          </p:cNvPr>
          <p:cNvSpPr/>
          <p:nvPr/>
        </p:nvSpPr>
        <p:spPr>
          <a:xfrm>
            <a:off x="6897556" y="5768914"/>
            <a:ext cx="13993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Large BG</a:t>
            </a:r>
          </a:p>
          <a:p>
            <a:pPr algn="ctr"/>
            <a:r>
              <a:rPr lang="en-US" dirty="0"/>
              <a:t>High V, Low J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8E0664B-EE23-A95C-C4CB-818E86F1DF6B}"/>
              </a:ext>
            </a:extLst>
          </p:cNvPr>
          <p:cNvGrpSpPr/>
          <p:nvPr/>
        </p:nvGrpSpPr>
        <p:grpSpPr>
          <a:xfrm>
            <a:off x="9753039" y="5298778"/>
            <a:ext cx="393700" cy="464276"/>
            <a:chOff x="5294313" y="5941850"/>
            <a:chExt cx="393700" cy="464276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93010AB-52AE-A1F0-A56D-0D2442303C40}"/>
                </a:ext>
              </a:extLst>
            </p:cNvPr>
            <p:cNvCxnSpPr/>
            <p:nvPr/>
          </p:nvCxnSpPr>
          <p:spPr>
            <a:xfrm>
              <a:off x="5294313" y="5941850"/>
              <a:ext cx="3937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96C1546-50D4-BCF2-7E5D-F86A889ED38A}"/>
                </a:ext>
              </a:extLst>
            </p:cNvPr>
            <p:cNvCxnSpPr/>
            <p:nvPr/>
          </p:nvCxnSpPr>
          <p:spPr>
            <a:xfrm>
              <a:off x="5294313" y="6406126"/>
              <a:ext cx="3937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6B307897-1629-5A5B-493F-3AEF993B08D0}"/>
              </a:ext>
            </a:extLst>
          </p:cNvPr>
          <p:cNvSpPr/>
          <p:nvPr/>
        </p:nvSpPr>
        <p:spPr>
          <a:xfrm>
            <a:off x="9261562" y="5759136"/>
            <a:ext cx="1399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Small BG</a:t>
            </a:r>
          </a:p>
          <a:p>
            <a:pPr algn="ctr"/>
            <a:r>
              <a:rPr lang="en-US" dirty="0"/>
              <a:t>Low V, High J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6DBDBBF-F5D5-36A9-5555-9A0939F52D5A}"/>
              </a:ext>
            </a:extLst>
          </p:cNvPr>
          <p:cNvCxnSpPr/>
          <p:nvPr/>
        </p:nvCxnSpPr>
        <p:spPr>
          <a:xfrm>
            <a:off x="8134002" y="5958902"/>
            <a:ext cx="1307804" cy="0"/>
          </a:xfrm>
          <a:prstGeom prst="straightConnector1">
            <a:avLst/>
          </a:prstGeom>
          <a:ln w="28575">
            <a:solidFill>
              <a:srgbClr val="7030A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7DE4A73-9873-5DA3-D22B-8730AEEFB140}"/>
              </a:ext>
            </a:extLst>
          </p:cNvPr>
          <p:cNvCxnSpPr/>
          <p:nvPr/>
        </p:nvCxnSpPr>
        <p:spPr>
          <a:xfrm>
            <a:off x="8724796" y="5538979"/>
            <a:ext cx="0" cy="37440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F74D448B-7669-C401-E128-E260C391B791}"/>
              </a:ext>
            </a:extLst>
          </p:cNvPr>
          <p:cNvSpPr txBox="1"/>
          <p:nvPr/>
        </p:nvSpPr>
        <p:spPr>
          <a:xfrm>
            <a:off x="8197671" y="4958060"/>
            <a:ext cx="1032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SQ Limit</a:t>
            </a:r>
          </a:p>
          <a:p>
            <a:pPr algn="ctr"/>
            <a:r>
              <a:rPr lang="en-US" dirty="0"/>
              <a:t>1.3 </a:t>
            </a:r>
            <a:r>
              <a:rPr lang="en-US" dirty="0" err="1"/>
              <a:t>ev</a:t>
            </a:r>
            <a:endParaRPr lang="en-US" dirty="0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D72C5BB-8C2F-6626-EDA4-43834BE66088}"/>
              </a:ext>
            </a:extLst>
          </p:cNvPr>
          <p:cNvCxnSpPr/>
          <p:nvPr/>
        </p:nvCxnSpPr>
        <p:spPr>
          <a:xfrm flipV="1">
            <a:off x="7503349" y="4779802"/>
            <a:ext cx="0" cy="969486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6931766-4B1B-C675-B4DC-D82ACEE80BB3}"/>
              </a:ext>
            </a:extLst>
          </p:cNvPr>
          <p:cNvSpPr txBox="1"/>
          <p:nvPr/>
        </p:nvSpPr>
        <p:spPr>
          <a:xfrm>
            <a:off x="7205894" y="5164534"/>
            <a:ext cx="490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h</a:t>
            </a:r>
            <a:r>
              <a:rPr lang="en-US" sz="1400" dirty="0">
                <a:solidFill>
                  <a:srgbClr val="0000FF"/>
                </a:solidFill>
                <a:latin typeface="Symbol" pitchFamily="18" charset="2"/>
              </a:rPr>
              <a:t>n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FE96C7C-0EDF-DEA5-F5D7-00745D85D64B}"/>
              </a:ext>
            </a:extLst>
          </p:cNvPr>
          <p:cNvCxnSpPr/>
          <p:nvPr/>
        </p:nvCxnSpPr>
        <p:spPr>
          <a:xfrm flipV="1">
            <a:off x="10059263" y="5296391"/>
            <a:ext cx="0" cy="463054"/>
          </a:xfrm>
          <a:prstGeom prst="straightConnector1">
            <a:avLst/>
          </a:prstGeom>
          <a:ln w="1905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0C15FFC3-57A4-AC50-0D93-A27B7D80A33A}"/>
              </a:ext>
            </a:extLst>
          </p:cNvPr>
          <p:cNvSpPr txBox="1"/>
          <p:nvPr/>
        </p:nvSpPr>
        <p:spPr>
          <a:xfrm>
            <a:off x="9992626" y="5367352"/>
            <a:ext cx="490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h</a:t>
            </a:r>
            <a:r>
              <a:rPr lang="en-US" sz="1400" dirty="0">
                <a:solidFill>
                  <a:srgbClr val="008000"/>
                </a:solidFill>
                <a:latin typeface="Symbol" pitchFamily="18" charset="2"/>
              </a:rPr>
              <a:t>n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E8D4901-A5C7-5DC0-39C2-9068781B2010}"/>
              </a:ext>
            </a:extLst>
          </p:cNvPr>
          <p:cNvCxnSpPr/>
          <p:nvPr/>
        </p:nvCxnSpPr>
        <p:spPr>
          <a:xfrm flipV="1">
            <a:off x="7658468" y="5294412"/>
            <a:ext cx="0" cy="463054"/>
          </a:xfrm>
          <a:prstGeom prst="straightConnector1">
            <a:avLst/>
          </a:prstGeom>
          <a:ln w="1905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E756530-9202-3F9F-C34E-DB0319B828E8}"/>
              </a:ext>
            </a:extLst>
          </p:cNvPr>
          <p:cNvSpPr txBox="1"/>
          <p:nvPr/>
        </p:nvSpPr>
        <p:spPr>
          <a:xfrm>
            <a:off x="7623581" y="5359023"/>
            <a:ext cx="490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h</a:t>
            </a:r>
            <a:r>
              <a:rPr lang="en-US" sz="1400" dirty="0">
                <a:solidFill>
                  <a:srgbClr val="008000"/>
                </a:solidFill>
                <a:latin typeface="Symbol" pitchFamily="18" charset="2"/>
              </a:rPr>
              <a:t>n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2F47C5B0-F7C0-8A7F-E6FC-195B75DFB54D}"/>
              </a:ext>
            </a:extLst>
          </p:cNvPr>
          <p:cNvCxnSpPr/>
          <p:nvPr/>
        </p:nvCxnSpPr>
        <p:spPr>
          <a:xfrm flipV="1">
            <a:off x="9900185" y="4801574"/>
            <a:ext cx="0" cy="969486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94445212-2496-5AB0-E8A7-A8D496F6C008}"/>
              </a:ext>
            </a:extLst>
          </p:cNvPr>
          <p:cNvSpPr txBox="1"/>
          <p:nvPr/>
        </p:nvSpPr>
        <p:spPr>
          <a:xfrm>
            <a:off x="9602730" y="5210056"/>
            <a:ext cx="490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h</a:t>
            </a:r>
            <a:r>
              <a:rPr lang="en-US" sz="1400" dirty="0">
                <a:solidFill>
                  <a:srgbClr val="0000FF"/>
                </a:solidFill>
                <a:latin typeface="Symbol" pitchFamily="18" charset="2"/>
              </a:rPr>
              <a:t>n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52C80A5-40B7-0D6D-B41C-9B5B823E7C2A}"/>
              </a:ext>
            </a:extLst>
          </p:cNvPr>
          <p:cNvGrpSpPr/>
          <p:nvPr/>
        </p:nvGrpSpPr>
        <p:grpSpPr>
          <a:xfrm>
            <a:off x="7581013" y="5406933"/>
            <a:ext cx="318658" cy="239482"/>
            <a:chOff x="4237467" y="6066315"/>
            <a:chExt cx="318658" cy="239482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26FEB58-7C7B-938E-8329-B6439E1906E4}"/>
                </a:ext>
              </a:extLst>
            </p:cNvPr>
            <p:cNvCxnSpPr/>
            <p:nvPr/>
          </p:nvCxnSpPr>
          <p:spPr>
            <a:xfrm>
              <a:off x="4237467" y="6068290"/>
              <a:ext cx="308758" cy="23750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C7A480B-EC07-E952-F228-0DB55E8B5C0A}"/>
                </a:ext>
              </a:extLst>
            </p:cNvPr>
            <p:cNvCxnSpPr/>
            <p:nvPr/>
          </p:nvCxnSpPr>
          <p:spPr>
            <a:xfrm flipH="1">
              <a:off x="4247367" y="6066315"/>
              <a:ext cx="308758" cy="23750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Freeform 65">
            <a:extLst>
              <a:ext uri="{FF2B5EF4-FFF2-40B4-BE49-F238E27FC236}">
                <a16:creationId xmlns:a16="http://schemas.microsoft.com/office/drawing/2014/main" id="{FCBC9D47-29E2-CFDE-FEC1-68CDD4E0CC42}"/>
              </a:ext>
            </a:extLst>
          </p:cNvPr>
          <p:cNvSpPr/>
          <p:nvPr/>
        </p:nvSpPr>
        <p:spPr>
          <a:xfrm rot="10800000">
            <a:off x="9967379" y="4822399"/>
            <a:ext cx="69850" cy="450850"/>
          </a:xfrm>
          <a:custGeom>
            <a:avLst/>
            <a:gdLst>
              <a:gd name="connsiteX0" fmla="*/ 0 w 455083"/>
              <a:gd name="connsiteY0" fmla="*/ 1727200 h 1727200"/>
              <a:gd name="connsiteX1" fmla="*/ 444500 w 455083"/>
              <a:gd name="connsiteY1" fmla="*/ 1485900 h 1727200"/>
              <a:gd name="connsiteX2" fmla="*/ 63500 w 455083"/>
              <a:gd name="connsiteY2" fmla="*/ 1168400 h 1727200"/>
              <a:gd name="connsiteX3" fmla="*/ 393700 w 455083"/>
              <a:gd name="connsiteY3" fmla="*/ 927100 h 1727200"/>
              <a:gd name="connsiteX4" fmla="*/ 101600 w 455083"/>
              <a:gd name="connsiteY4" fmla="*/ 609600 h 1727200"/>
              <a:gd name="connsiteX5" fmla="*/ 368300 w 455083"/>
              <a:gd name="connsiteY5" fmla="*/ 406400 h 1727200"/>
              <a:gd name="connsiteX6" fmla="*/ 190500 w 455083"/>
              <a:gd name="connsiteY6" fmla="*/ 254000 h 1727200"/>
              <a:gd name="connsiteX7" fmla="*/ 254000 w 455083"/>
              <a:gd name="connsiteY7" fmla="*/ 139700 h 1727200"/>
              <a:gd name="connsiteX8" fmla="*/ 228600 w 455083"/>
              <a:gd name="connsiteY8" fmla="*/ 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5083" h="1727200">
                <a:moveTo>
                  <a:pt x="0" y="1727200"/>
                </a:moveTo>
                <a:cubicBezTo>
                  <a:pt x="216958" y="1653116"/>
                  <a:pt x="433917" y="1579033"/>
                  <a:pt x="444500" y="1485900"/>
                </a:cubicBezTo>
                <a:cubicBezTo>
                  <a:pt x="455083" y="1392767"/>
                  <a:pt x="71967" y="1261533"/>
                  <a:pt x="63500" y="1168400"/>
                </a:cubicBezTo>
                <a:cubicBezTo>
                  <a:pt x="55033" y="1075267"/>
                  <a:pt x="387350" y="1020233"/>
                  <a:pt x="393700" y="927100"/>
                </a:cubicBezTo>
                <a:cubicBezTo>
                  <a:pt x="400050" y="833967"/>
                  <a:pt x="105833" y="696383"/>
                  <a:pt x="101600" y="609600"/>
                </a:cubicBezTo>
                <a:cubicBezTo>
                  <a:pt x="97367" y="522817"/>
                  <a:pt x="353483" y="465667"/>
                  <a:pt x="368300" y="406400"/>
                </a:cubicBezTo>
                <a:cubicBezTo>
                  <a:pt x="383117" y="347133"/>
                  <a:pt x="209550" y="298450"/>
                  <a:pt x="190500" y="254000"/>
                </a:cubicBezTo>
                <a:cubicBezTo>
                  <a:pt x="171450" y="209550"/>
                  <a:pt x="247650" y="182033"/>
                  <a:pt x="254000" y="139700"/>
                </a:cubicBezTo>
                <a:cubicBezTo>
                  <a:pt x="260350" y="97367"/>
                  <a:pt x="244475" y="48683"/>
                  <a:pt x="228600" y="0"/>
                </a:cubicBezTo>
              </a:path>
            </a:pathLst>
          </a:custGeom>
          <a:ln w="190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Left Brace 85">
            <a:extLst>
              <a:ext uri="{FF2B5EF4-FFF2-40B4-BE49-F238E27FC236}">
                <a16:creationId xmlns:a16="http://schemas.microsoft.com/office/drawing/2014/main" id="{5303D8D9-D54B-DDE9-FB59-B15BD7C44D8C}"/>
              </a:ext>
            </a:extLst>
          </p:cNvPr>
          <p:cNvSpPr/>
          <p:nvPr/>
        </p:nvSpPr>
        <p:spPr>
          <a:xfrm flipH="1">
            <a:off x="10150328" y="5304999"/>
            <a:ext cx="280353" cy="46355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141833-8731-C556-8033-31A6913B95EF}"/>
              </a:ext>
            </a:extLst>
          </p:cNvPr>
          <p:cNvSpPr txBox="1"/>
          <p:nvPr/>
        </p:nvSpPr>
        <p:spPr>
          <a:xfrm>
            <a:off x="10239528" y="5340559"/>
            <a:ext cx="746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baseline="-25000" dirty="0">
                <a:solidFill>
                  <a:srgbClr val="FF0000"/>
                </a:solidFill>
              </a:rPr>
              <a:t>oc</a:t>
            </a:r>
          </a:p>
        </p:txBody>
      </p:sp>
    </p:spTree>
    <p:extLst>
      <p:ext uri="{BB962C8B-B14F-4D97-AF65-F5344CB8AC3E}">
        <p14:creationId xmlns:p14="http://schemas.microsoft.com/office/powerpoint/2010/main" val="19411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9" grpId="0"/>
      <p:bldP spid="50" grpId="0"/>
      <p:bldP spid="51" grpId="0"/>
      <p:bldP spid="57" grpId="0" animBg="1"/>
      <p:bldP spid="65" grpId="0"/>
      <p:bldP spid="66" grpId="0"/>
      <p:bldP spid="70" grpId="0"/>
      <p:bldP spid="73" grpId="0"/>
      <p:bldP spid="75" grpId="0"/>
      <p:bldP spid="77" grpId="0"/>
      <p:bldP spid="79" grpId="0"/>
      <p:bldP spid="81" grpId="0"/>
      <p:bldP spid="85" grpId="0" animBg="1"/>
      <p:bldP spid="86" grpId="0" animBg="1"/>
      <p:bldP spid="8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4A29F18-B85F-4104-BDC1-48914EC4FA7A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Solar Cell Efficiency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94FC73-226F-44B6-81B5-6CA435BFEBC5}"/>
              </a:ext>
            </a:extLst>
          </p:cNvPr>
          <p:cNvSpPr txBox="1"/>
          <p:nvPr/>
        </p:nvSpPr>
        <p:spPr>
          <a:xfrm>
            <a:off x="1706650" y="5571159"/>
            <a:ext cx="370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2000" dirty="0">
                <a:solidFill>
                  <a:srgbClr val="0000FF"/>
                </a:solidFill>
                <a:latin typeface="Calibri"/>
              </a:rPr>
              <a:t>Standard solar cell  ~33%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21762E3-75FE-4FD7-869D-A878F25DEECF}"/>
              </a:ext>
            </a:extLst>
          </p:cNvPr>
          <p:cNvSpPr txBox="1"/>
          <p:nvPr/>
        </p:nvSpPr>
        <p:spPr>
          <a:xfrm>
            <a:off x="1781614" y="5247726"/>
            <a:ext cx="3178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2000" u="sng" dirty="0">
                <a:solidFill>
                  <a:prstClr val="black"/>
                </a:solidFill>
                <a:latin typeface="Calibri"/>
              </a:rPr>
              <a:t>Max Theoretical Efficiency</a:t>
            </a: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B3FFAFCB-1296-46FE-86F4-B17327325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9006" y="1443441"/>
            <a:ext cx="3454328" cy="370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121D7F7-31AE-44E7-B44B-D426CC402DCC}"/>
              </a:ext>
            </a:extLst>
          </p:cNvPr>
          <p:cNvSpPr txBox="1"/>
          <p:nvPr/>
        </p:nvSpPr>
        <p:spPr>
          <a:xfrm>
            <a:off x="1500504" y="930224"/>
            <a:ext cx="5325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Schulze and Schmidt </a:t>
            </a:r>
            <a:r>
              <a:rPr lang="en-US" sz="1600" i="1" dirty="0">
                <a:solidFill>
                  <a:prstClr val="black"/>
                </a:solidFill>
                <a:latin typeface="Calibri"/>
              </a:rPr>
              <a:t>Energy Environ. Sci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2015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, 8, 103-125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3DF7B8-B308-4949-9B56-05AA85CFCE8F}"/>
              </a:ext>
            </a:extLst>
          </p:cNvPr>
          <p:cNvSpPr txBox="1"/>
          <p:nvPr/>
        </p:nvSpPr>
        <p:spPr>
          <a:xfrm>
            <a:off x="2800142" y="5822235"/>
            <a:ext cx="1396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Calibri"/>
              </a:rPr>
              <a:t>1.3 </a:t>
            </a:r>
            <a:r>
              <a:rPr lang="en-US" sz="1400" dirty="0" err="1">
                <a:solidFill>
                  <a:srgbClr val="0000FF"/>
                </a:solidFill>
                <a:latin typeface="Calibri"/>
              </a:rPr>
              <a:t>eV</a:t>
            </a:r>
            <a:r>
              <a:rPr lang="en-US" sz="14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0000FF"/>
                </a:solidFill>
                <a:latin typeface="Calibri"/>
              </a:rPr>
              <a:t>bandgap</a:t>
            </a:r>
            <a:endParaRPr lang="en-US" sz="14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C9C5F26-CE12-47DC-8DEA-83E332FFE7A2}"/>
              </a:ext>
            </a:extLst>
          </p:cNvPr>
          <p:cNvSpPr txBox="1"/>
          <p:nvPr/>
        </p:nvSpPr>
        <p:spPr>
          <a:xfrm>
            <a:off x="2184100" y="6094416"/>
            <a:ext cx="391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2000" dirty="0">
                <a:solidFill>
                  <a:srgbClr val="FF0000"/>
                </a:solidFill>
                <a:latin typeface="Calibri"/>
              </a:rPr>
              <a:t>Solar cell with upconversion &gt; 45%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2868DB7-935E-4C83-AC28-4CF62F713329}"/>
              </a:ext>
            </a:extLst>
          </p:cNvPr>
          <p:cNvSpPr txBox="1"/>
          <p:nvPr/>
        </p:nvSpPr>
        <p:spPr>
          <a:xfrm>
            <a:off x="2801819" y="6341179"/>
            <a:ext cx="1396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/>
              </a:rPr>
              <a:t>1.76 </a:t>
            </a:r>
            <a:r>
              <a:rPr lang="en-US" sz="1400" dirty="0" err="1">
                <a:solidFill>
                  <a:srgbClr val="FF0000"/>
                </a:solidFill>
                <a:latin typeface="Calibri"/>
              </a:rPr>
              <a:t>eV</a:t>
            </a:r>
            <a:r>
              <a:rPr lang="en-US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Calibri"/>
              </a:rPr>
              <a:t>bandgap</a:t>
            </a:r>
            <a:endParaRPr lang="en-US" sz="1400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859FDBD-17E3-4CE6-AD67-A1D9ED39223E}"/>
              </a:ext>
            </a:extLst>
          </p:cNvPr>
          <p:cNvGrpSpPr/>
          <p:nvPr/>
        </p:nvGrpSpPr>
        <p:grpSpPr>
          <a:xfrm>
            <a:off x="3081339" y="2509282"/>
            <a:ext cx="2270387" cy="1562988"/>
            <a:chOff x="1557338" y="2509282"/>
            <a:chExt cx="2270387" cy="1562988"/>
          </a:xfrm>
        </p:grpSpPr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2B024459-859A-415F-8A14-DA4E7CDB6EA3}"/>
                </a:ext>
              </a:extLst>
            </p:cNvPr>
            <p:cNvSpPr/>
            <p:nvPr/>
          </p:nvSpPr>
          <p:spPr>
            <a:xfrm>
              <a:off x="1557338" y="3136605"/>
              <a:ext cx="1823815" cy="935665"/>
            </a:xfrm>
            <a:custGeom>
              <a:avLst/>
              <a:gdLst>
                <a:gd name="connsiteX0" fmla="*/ 0 w 3168503"/>
                <a:gd name="connsiteY0" fmla="*/ 916172 h 916172"/>
                <a:gd name="connsiteX1" fmla="*/ 170121 w 3168503"/>
                <a:gd name="connsiteY1" fmla="*/ 735419 h 916172"/>
                <a:gd name="connsiteX2" fmla="*/ 318977 w 3168503"/>
                <a:gd name="connsiteY2" fmla="*/ 522768 h 916172"/>
                <a:gd name="connsiteX3" fmla="*/ 489098 w 3168503"/>
                <a:gd name="connsiteY3" fmla="*/ 395177 h 916172"/>
                <a:gd name="connsiteX4" fmla="*/ 691117 w 3168503"/>
                <a:gd name="connsiteY4" fmla="*/ 225056 h 916172"/>
                <a:gd name="connsiteX5" fmla="*/ 808075 w 3168503"/>
                <a:gd name="connsiteY5" fmla="*/ 161261 h 916172"/>
                <a:gd name="connsiteX6" fmla="*/ 946298 w 3168503"/>
                <a:gd name="connsiteY6" fmla="*/ 118730 h 916172"/>
                <a:gd name="connsiteX7" fmla="*/ 1127052 w 3168503"/>
                <a:gd name="connsiteY7" fmla="*/ 97465 h 916172"/>
                <a:gd name="connsiteX8" fmla="*/ 1275907 w 3168503"/>
                <a:gd name="connsiteY8" fmla="*/ 86833 h 916172"/>
                <a:gd name="connsiteX9" fmla="*/ 1435396 w 3168503"/>
                <a:gd name="connsiteY9" fmla="*/ 12405 h 916172"/>
                <a:gd name="connsiteX10" fmla="*/ 1594884 w 3168503"/>
                <a:gd name="connsiteY10" fmla="*/ 12405 h 916172"/>
                <a:gd name="connsiteX11" fmla="*/ 1743740 w 3168503"/>
                <a:gd name="connsiteY11" fmla="*/ 44303 h 916172"/>
                <a:gd name="connsiteX12" fmla="*/ 1924494 w 3168503"/>
                <a:gd name="connsiteY12" fmla="*/ 118730 h 916172"/>
                <a:gd name="connsiteX13" fmla="*/ 2073349 w 3168503"/>
                <a:gd name="connsiteY13" fmla="*/ 150628 h 916172"/>
                <a:gd name="connsiteX14" fmla="*/ 2200940 w 3168503"/>
                <a:gd name="connsiteY14" fmla="*/ 182526 h 916172"/>
                <a:gd name="connsiteX15" fmla="*/ 2381694 w 3168503"/>
                <a:gd name="connsiteY15" fmla="*/ 267586 h 916172"/>
                <a:gd name="connsiteX16" fmla="*/ 2541182 w 3168503"/>
                <a:gd name="connsiteY16" fmla="*/ 363279 h 916172"/>
                <a:gd name="connsiteX17" fmla="*/ 2721935 w 3168503"/>
                <a:gd name="connsiteY17" fmla="*/ 501503 h 916172"/>
                <a:gd name="connsiteX18" fmla="*/ 2870791 w 3168503"/>
                <a:gd name="connsiteY18" fmla="*/ 554665 h 916172"/>
                <a:gd name="connsiteX19" fmla="*/ 3019647 w 3168503"/>
                <a:gd name="connsiteY19" fmla="*/ 597196 h 916172"/>
                <a:gd name="connsiteX20" fmla="*/ 3168503 w 3168503"/>
                <a:gd name="connsiteY20" fmla="*/ 714154 h 91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68503" h="916172">
                  <a:moveTo>
                    <a:pt x="0" y="916172"/>
                  </a:moveTo>
                  <a:cubicBezTo>
                    <a:pt x="58479" y="858579"/>
                    <a:pt x="116958" y="800986"/>
                    <a:pt x="170121" y="735419"/>
                  </a:cubicBezTo>
                  <a:cubicBezTo>
                    <a:pt x="223284" y="669852"/>
                    <a:pt x="265814" y="579475"/>
                    <a:pt x="318977" y="522768"/>
                  </a:cubicBezTo>
                  <a:cubicBezTo>
                    <a:pt x="372140" y="466061"/>
                    <a:pt x="427075" y="444796"/>
                    <a:pt x="489098" y="395177"/>
                  </a:cubicBezTo>
                  <a:cubicBezTo>
                    <a:pt x="551121" y="345558"/>
                    <a:pt x="637954" y="264042"/>
                    <a:pt x="691117" y="225056"/>
                  </a:cubicBezTo>
                  <a:cubicBezTo>
                    <a:pt x="744280" y="186070"/>
                    <a:pt x="765545" y="178982"/>
                    <a:pt x="808075" y="161261"/>
                  </a:cubicBezTo>
                  <a:cubicBezTo>
                    <a:pt x="850605" y="143540"/>
                    <a:pt x="893135" y="129363"/>
                    <a:pt x="946298" y="118730"/>
                  </a:cubicBezTo>
                  <a:cubicBezTo>
                    <a:pt x="999461" y="108097"/>
                    <a:pt x="1072117" y="102781"/>
                    <a:pt x="1127052" y="97465"/>
                  </a:cubicBezTo>
                  <a:cubicBezTo>
                    <a:pt x="1181987" y="92149"/>
                    <a:pt x="1224516" y="101010"/>
                    <a:pt x="1275907" y="86833"/>
                  </a:cubicBezTo>
                  <a:cubicBezTo>
                    <a:pt x="1327298" y="72656"/>
                    <a:pt x="1382233" y="24810"/>
                    <a:pt x="1435396" y="12405"/>
                  </a:cubicBezTo>
                  <a:cubicBezTo>
                    <a:pt x="1488559" y="0"/>
                    <a:pt x="1543493" y="7089"/>
                    <a:pt x="1594884" y="12405"/>
                  </a:cubicBezTo>
                  <a:cubicBezTo>
                    <a:pt x="1646275" y="17721"/>
                    <a:pt x="1688805" y="26582"/>
                    <a:pt x="1743740" y="44303"/>
                  </a:cubicBezTo>
                  <a:cubicBezTo>
                    <a:pt x="1798675" y="62024"/>
                    <a:pt x="1869559" y="101009"/>
                    <a:pt x="1924494" y="118730"/>
                  </a:cubicBezTo>
                  <a:cubicBezTo>
                    <a:pt x="1979429" y="136451"/>
                    <a:pt x="2027275" y="139995"/>
                    <a:pt x="2073349" y="150628"/>
                  </a:cubicBezTo>
                  <a:cubicBezTo>
                    <a:pt x="2119423" y="161261"/>
                    <a:pt x="2149549" y="163033"/>
                    <a:pt x="2200940" y="182526"/>
                  </a:cubicBezTo>
                  <a:cubicBezTo>
                    <a:pt x="2252331" y="202019"/>
                    <a:pt x="2324987" y="237461"/>
                    <a:pt x="2381694" y="267586"/>
                  </a:cubicBezTo>
                  <a:cubicBezTo>
                    <a:pt x="2438401" y="297711"/>
                    <a:pt x="2484475" y="324293"/>
                    <a:pt x="2541182" y="363279"/>
                  </a:cubicBezTo>
                  <a:cubicBezTo>
                    <a:pt x="2597889" y="402265"/>
                    <a:pt x="2667000" y="469605"/>
                    <a:pt x="2721935" y="501503"/>
                  </a:cubicBezTo>
                  <a:cubicBezTo>
                    <a:pt x="2776870" y="533401"/>
                    <a:pt x="2821172" y="538716"/>
                    <a:pt x="2870791" y="554665"/>
                  </a:cubicBezTo>
                  <a:cubicBezTo>
                    <a:pt x="2920410" y="570614"/>
                    <a:pt x="2970028" y="570615"/>
                    <a:pt x="3019647" y="597196"/>
                  </a:cubicBezTo>
                  <a:cubicBezTo>
                    <a:pt x="3069266" y="623777"/>
                    <a:pt x="3118884" y="668965"/>
                    <a:pt x="3168503" y="714154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107BE53-60A8-47A1-BDA3-FECC73A16847}"/>
                </a:ext>
              </a:extLst>
            </p:cNvPr>
            <p:cNvCxnSpPr/>
            <p:nvPr/>
          </p:nvCxnSpPr>
          <p:spPr>
            <a:xfrm flipH="1">
              <a:off x="2679405" y="2796363"/>
              <a:ext cx="212651" cy="43593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E72E642-63AD-4845-95B7-FB4E8FBE15DF}"/>
                </a:ext>
              </a:extLst>
            </p:cNvPr>
            <p:cNvSpPr txBox="1"/>
            <p:nvPr/>
          </p:nvSpPr>
          <p:spPr>
            <a:xfrm>
              <a:off x="2583695" y="2509282"/>
              <a:ext cx="12440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with TTA-UC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301643-8B84-45B3-AE1A-7E9158A98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B9F1526-7B79-9ECD-B992-E88E373CED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41654"/>
              </p:ext>
            </p:extLst>
          </p:nvPr>
        </p:nvGraphicFramePr>
        <p:xfrm>
          <a:off x="6858225" y="1125385"/>
          <a:ext cx="3383514" cy="2539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0480000" imgH="22936200" progId="Origin50.Graph">
                  <p:embed/>
                </p:oleObj>
              </mc:Choice>
              <mc:Fallback>
                <p:oleObj name="Graph" r:id="rId3" imgW="30480000" imgH="22936200" progId="Origin50.Graph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225" y="1125385"/>
                        <a:ext cx="3383514" cy="25398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4B8A2DD-90B7-76EA-5EB5-1CE7B243E25E}"/>
              </a:ext>
            </a:extLst>
          </p:cNvPr>
          <p:cNvSpPr txBox="1"/>
          <p:nvPr/>
        </p:nvSpPr>
        <p:spPr>
          <a:xfrm>
            <a:off x="7306903" y="930827"/>
            <a:ext cx="2664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2000" dirty="0" err="1"/>
              <a:t>Perovskites</a:t>
            </a:r>
            <a:r>
              <a:rPr lang="en-US" sz="2000" dirty="0"/>
              <a:t>, OPV, DSSC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A2438-41D9-A325-B951-129776E753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5681" y="3742257"/>
            <a:ext cx="2764515" cy="24112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9F0BC4-8DF2-BA3C-F38D-C0FD147043FF}"/>
              </a:ext>
            </a:extLst>
          </p:cNvPr>
          <p:cNvSpPr/>
          <p:nvPr/>
        </p:nvSpPr>
        <p:spPr>
          <a:xfrm>
            <a:off x="6826130" y="6088938"/>
            <a:ext cx="33642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600" dirty="0">
                <a:latin typeface="Avenir Book" charset="0"/>
                <a:ea typeface="Avenir Book" charset="0"/>
                <a:cs typeface="Avenir Book" charset="0"/>
              </a:rPr>
              <a:t>Ekins-Daukes and Schmidt, 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pt-BR" sz="1600" i="1" dirty="0">
                <a:latin typeface="Avenir Book" charset="0"/>
                <a:ea typeface="Avenir Book" charset="0"/>
                <a:cs typeface="Avenir Book" charset="0"/>
              </a:rPr>
              <a:t>Appl. </a:t>
            </a:r>
            <a:r>
              <a:rPr lang="pt-BR" sz="1600" i="1" dirty="0" err="1">
                <a:latin typeface="Avenir Book" charset="0"/>
                <a:ea typeface="Avenir Book" charset="0"/>
                <a:cs typeface="Avenir Book" charset="0"/>
              </a:rPr>
              <a:t>Phys</a:t>
            </a:r>
            <a:r>
              <a:rPr lang="pt-BR" sz="1600" i="1" dirty="0">
                <a:latin typeface="Avenir Book" charset="0"/>
                <a:ea typeface="Avenir Book" charset="0"/>
                <a:cs typeface="Avenir Book" charset="0"/>
              </a:rPr>
              <a:t>. Lett</a:t>
            </a:r>
            <a:r>
              <a:rPr lang="pt-BR" sz="1600" dirty="0">
                <a:latin typeface="Avenir Book" charset="0"/>
                <a:ea typeface="Avenir Book" charset="0"/>
                <a:cs typeface="Avenir Book" charset="0"/>
              </a:rPr>
              <a:t>., </a:t>
            </a:r>
            <a:r>
              <a:rPr lang="pt-BR" sz="1600" b="1" dirty="0">
                <a:latin typeface="Avenir Book" charset="0"/>
                <a:ea typeface="Avenir Book" charset="0"/>
                <a:cs typeface="Avenir Book" charset="0"/>
              </a:rPr>
              <a:t>2008</a:t>
            </a:r>
            <a:r>
              <a:rPr lang="pt-BR" sz="1600" dirty="0">
                <a:latin typeface="Avenir Book" charset="0"/>
                <a:ea typeface="Avenir Book" charset="0"/>
                <a:cs typeface="Avenir Book" charset="0"/>
              </a:rPr>
              <a:t> 93, 063507.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D0089F6-186D-0216-F0F6-AE7EA52EB1C1}"/>
              </a:ext>
            </a:extLst>
          </p:cNvPr>
          <p:cNvCxnSpPr/>
          <p:nvPr/>
        </p:nvCxnSpPr>
        <p:spPr>
          <a:xfrm flipH="1">
            <a:off x="8012499" y="3107559"/>
            <a:ext cx="839097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E0F83EE-48B6-CD9C-B802-6FAE88EDB530}"/>
              </a:ext>
            </a:extLst>
          </p:cNvPr>
          <p:cNvCxnSpPr/>
          <p:nvPr/>
        </p:nvCxnSpPr>
        <p:spPr>
          <a:xfrm flipV="1">
            <a:off x="8636442" y="4687330"/>
            <a:ext cx="0" cy="101282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A36AF3-44A4-5F00-55C1-901A4DE0C32E}"/>
              </a:ext>
            </a:extLst>
          </p:cNvPr>
          <p:cNvCxnSpPr/>
          <p:nvPr/>
        </p:nvCxnSpPr>
        <p:spPr>
          <a:xfrm flipV="1">
            <a:off x="8111111" y="4961462"/>
            <a:ext cx="0" cy="749447"/>
          </a:xfrm>
          <a:prstGeom prst="straightConnector1">
            <a:avLst/>
          </a:prstGeom>
          <a:ln w="1905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D5A8B3-43F6-0669-E5DC-A09691B8AB1E}"/>
              </a:ext>
            </a:extLst>
          </p:cNvPr>
          <p:cNvCxnSpPr/>
          <p:nvPr/>
        </p:nvCxnSpPr>
        <p:spPr>
          <a:xfrm flipH="1">
            <a:off x="7980223" y="2946195"/>
            <a:ext cx="570154" cy="1"/>
          </a:xfrm>
          <a:prstGeom prst="straightConnector1">
            <a:avLst/>
          </a:prstGeom>
          <a:ln w="1905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48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90111-6FE6-DA2B-7C42-47EDF5CB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7078D-526C-6E6C-1465-26F6408D8BD6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Harnessing TTA-UC</a:t>
            </a:r>
          </a:p>
        </p:txBody>
      </p:sp>
      <p:grpSp>
        <p:nvGrpSpPr>
          <p:cNvPr id="3" name="Group 30">
            <a:extLst>
              <a:ext uri="{FF2B5EF4-FFF2-40B4-BE49-F238E27FC236}">
                <a16:creationId xmlns:a16="http://schemas.microsoft.com/office/drawing/2014/main" id="{C0AC2587-A3C3-3DBD-D0F3-A94CE817CDC1}"/>
              </a:ext>
            </a:extLst>
          </p:cNvPr>
          <p:cNvGrpSpPr/>
          <p:nvPr/>
        </p:nvGrpSpPr>
        <p:grpSpPr>
          <a:xfrm>
            <a:off x="1547598" y="3597351"/>
            <a:ext cx="8911773" cy="2772856"/>
            <a:chOff x="217713" y="1053944"/>
            <a:chExt cx="8911773" cy="27728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A7F731-A37C-16DF-9FB7-CD3AA32647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60919" y="1135353"/>
              <a:ext cx="4068567" cy="2132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Shape 603">
              <a:extLst>
                <a:ext uri="{FF2B5EF4-FFF2-40B4-BE49-F238E27FC236}">
                  <a16:creationId xmlns:a16="http://schemas.microsoft.com/office/drawing/2014/main" id="{B85E7A11-AC22-7807-FD93-4DE883910330}"/>
                </a:ext>
              </a:extLst>
            </p:cNvPr>
            <p:cNvSpPr/>
            <p:nvPr/>
          </p:nvSpPr>
          <p:spPr>
            <a:xfrm>
              <a:off x="5217712" y="3516076"/>
              <a:ext cx="3508268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>
                  <a:uFillTx/>
                </a:defRPr>
              </a:pPr>
              <a:r>
                <a:rPr sz="2000" i="1" dirty="0">
                  <a:solidFill>
                    <a:prstClr val="black"/>
                  </a:solidFill>
                  <a:uFill>
                    <a:solidFill/>
                  </a:uFill>
                </a:rPr>
                <a:t>J. Phys. Chem. </a:t>
              </a:r>
              <a:r>
                <a:rPr sz="2000" i="1" dirty="0" err="1">
                  <a:solidFill>
                    <a:prstClr val="black"/>
                  </a:solidFill>
                  <a:uFill>
                    <a:solidFill/>
                  </a:uFill>
                </a:rPr>
                <a:t>Lett</a:t>
              </a:r>
              <a:r>
                <a:rPr sz="2000" i="1" dirty="0">
                  <a:solidFill>
                    <a:prstClr val="black"/>
                  </a:solidFill>
                  <a:uFill>
                    <a:solidFill/>
                  </a:uFill>
                </a:rPr>
                <a:t>. </a:t>
              </a:r>
              <a:r>
                <a:rPr sz="2000" b="1" dirty="0">
                  <a:solidFill>
                    <a:prstClr val="black"/>
                  </a:solidFill>
                  <a:uFill>
                    <a:solidFill/>
                  </a:uFill>
                </a:rPr>
                <a:t>2013</a:t>
              </a:r>
              <a:r>
                <a:rPr sz="2000" dirty="0">
                  <a:solidFill>
                    <a:prstClr val="black"/>
                  </a:solidFill>
                  <a:uFill>
                    <a:solidFill/>
                  </a:uFill>
                </a:rPr>
                <a:t>, 4, 2073</a:t>
              </a:r>
              <a:r>
                <a:rPr lang="en-US" sz="2000" dirty="0">
                  <a:solidFill>
                    <a:prstClr val="black"/>
                  </a:solidFill>
                  <a:uFill>
                    <a:solidFill/>
                  </a:uFill>
                </a:rPr>
                <a:t>.</a:t>
              </a:r>
              <a:endParaRPr sz="2000" dirty="0">
                <a:solidFill>
                  <a:prstClr val="black"/>
                </a:solidFill>
                <a:uFill>
                  <a:solidFill/>
                </a:uFill>
              </a:endParaRPr>
            </a:p>
          </p:txBody>
        </p:sp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F63FAFA1-7D9D-EFD5-8BB5-B15F3D0DD4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7713" y="1053944"/>
              <a:ext cx="4389189" cy="2294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Shape 603">
              <a:extLst>
                <a:ext uri="{FF2B5EF4-FFF2-40B4-BE49-F238E27FC236}">
                  <a16:creationId xmlns:a16="http://schemas.microsoft.com/office/drawing/2014/main" id="{88995381-D258-78E8-7825-1B15973E2C93}"/>
                </a:ext>
              </a:extLst>
            </p:cNvPr>
            <p:cNvSpPr/>
            <p:nvPr/>
          </p:nvSpPr>
          <p:spPr>
            <a:xfrm>
              <a:off x="578267" y="3519023"/>
              <a:ext cx="3863105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000" i="1" dirty="0">
                  <a:solidFill>
                    <a:prstClr val="black"/>
                  </a:solidFill>
                </a:rPr>
                <a:t>Chem. </a:t>
              </a:r>
              <a:r>
                <a:rPr lang="en-US" sz="2000" i="1" dirty="0" err="1">
                  <a:solidFill>
                    <a:prstClr val="black"/>
                  </a:solidFill>
                </a:rPr>
                <a:t>Commun</a:t>
              </a:r>
              <a:r>
                <a:rPr lang="en-US" sz="2000" dirty="0">
                  <a:solidFill>
                    <a:prstClr val="black"/>
                  </a:solidFill>
                </a:rPr>
                <a:t>. </a:t>
              </a:r>
              <a:r>
                <a:rPr lang="en-US" sz="2000" b="1" dirty="0">
                  <a:solidFill>
                    <a:prstClr val="black"/>
                  </a:solidFill>
                </a:rPr>
                <a:t>2012</a:t>
              </a:r>
              <a:r>
                <a:rPr lang="en-US" sz="2000" dirty="0">
                  <a:solidFill>
                    <a:prstClr val="black"/>
                  </a:solidFill>
                </a:rPr>
                <a:t>, 48, 209.</a:t>
              </a:r>
              <a:endParaRPr sz="2000" dirty="0">
                <a:solidFill>
                  <a:prstClr val="black"/>
                </a:solidFill>
                <a:uFill>
                  <a:solidFill/>
                </a:uFill>
              </a:endParaRPr>
            </a:p>
          </p:txBody>
        </p:sp>
      </p:grpSp>
      <p:sp>
        <p:nvSpPr>
          <p:cNvPr id="9" name="Right Arrow 26">
            <a:extLst>
              <a:ext uri="{FF2B5EF4-FFF2-40B4-BE49-F238E27FC236}">
                <a16:creationId xmlns:a16="http://schemas.microsoft.com/office/drawing/2014/main" id="{FDEA084B-A555-FDA3-A51F-12B27119234C}"/>
              </a:ext>
            </a:extLst>
          </p:cNvPr>
          <p:cNvSpPr/>
          <p:nvPr/>
        </p:nvSpPr>
        <p:spPr>
          <a:xfrm>
            <a:off x="5608482" y="1913759"/>
            <a:ext cx="1190171" cy="327404"/>
          </a:xfrm>
          <a:prstGeom prst="rightArrow">
            <a:avLst>
              <a:gd name="adj1" fmla="val 29032"/>
              <a:gd name="adj2" fmla="val 50000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AA91F7-6A51-BACA-49E3-DD994F42AAC2}"/>
              </a:ext>
            </a:extLst>
          </p:cNvPr>
          <p:cNvSpPr txBox="1"/>
          <p:nvPr/>
        </p:nvSpPr>
        <p:spPr>
          <a:xfrm>
            <a:off x="5862481" y="1235213"/>
            <a:ext cx="56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  <a:r>
              <a:rPr lang="en-US" sz="2400" dirty="0">
                <a:latin typeface="Symbol" pitchFamily="18" charset="2"/>
              </a:rPr>
              <a:t>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D3AD2A-90A7-7014-D4A7-79C992255F69}"/>
              </a:ext>
            </a:extLst>
          </p:cNvPr>
          <p:cNvSpPr txBox="1"/>
          <p:nvPr/>
        </p:nvSpPr>
        <p:spPr>
          <a:xfrm>
            <a:off x="7609489" y="1579022"/>
            <a:ext cx="56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</a:rPr>
              <a:t>h</a:t>
            </a:r>
            <a:r>
              <a:rPr lang="en-US" sz="2400" dirty="0">
                <a:solidFill>
                  <a:srgbClr val="0080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0E7939-E5CC-6847-608F-8AE4CFF1E3FA}"/>
              </a:ext>
            </a:extLst>
          </p:cNvPr>
          <p:cNvSpPr txBox="1"/>
          <p:nvPr/>
        </p:nvSpPr>
        <p:spPr>
          <a:xfrm>
            <a:off x="1831181" y="1237491"/>
            <a:ext cx="353479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Tx/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Transmission</a:t>
            </a:r>
          </a:p>
          <a:p>
            <a:pPr marL="342900" indent="-342900">
              <a:spcAft>
                <a:spcPts val="1200"/>
              </a:spcAft>
              <a:buFontTx/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Light absorption and TTA</a:t>
            </a:r>
          </a:p>
          <a:p>
            <a:pPr marL="342900" indent="-342900">
              <a:spcAft>
                <a:spcPts val="1200"/>
              </a:spcAft>
              <a:buFontTx/>
              <a:buAutoNum type="arabicParenR"/>
            </a:pPr>
            <a:r>
              <a:rPr lang="en-US" sz="2000" dirty="0" err="1">
                <a:solidFill>
                  <a:prstClr val="black"/>
                </a:solidFill>
              </a:rPr>
              <a:t>Upconverted</a:t>
            </a:r>
            <a:r>
              <a:rPr lang="en-US" sz="2000" dirty="0">
                <a:solidFill>
                  <a:prstClr val="black"/>
                </a:solidFill>
              </a:rPr>
              <a:t> emission</a:t>
            </a:r>
          </a:p>
          <a:p>
            <a:pPr marL="342900" indent="-342900">
              <a:spcAft>
                <a:spcPts val="1200"/>
              </a:spcAft>
              <a:buFontTx/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Absorption by a solar cell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88FDC0-D047-CBFD-E7EB-A15B5F68135D}"/>
              </a:ext>
            </a:extLst>
          </p:cNvPr>
          <p:cNvSpPr txBox="1"/>
          <p:nvPr/>
        </p:nvSpPr>
        <p:spPr>
          <a:xfrm>
            <a:off x="7582470" y="1264243"/>
            <a:ext cx="58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(3)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7BCFC-D3C7-0BB3-63AA-510C68EDE220}"/>
              </a:ext>
            </a:extLst>
          </p:cNvPr>
          <p:cNvSpPr/>
          <p:nvPr/>
        </p:nvSpPr>
        <p:spPr>
          <a:xfrm>
            <a:off x="6840134" y="1540405"/>
            <a:ext cx="616855" cy="10792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99A655-564C-646A-EE38-2A1687876844}"/>
              </a:ext>
            </a:extLst>
          </p:cNvPr>
          <p:cNvSpPr txBox="1"/>
          <p:nvPr/>
        </p:nvSpPr>
        <p:spPr>
          <a:xfrm>
            <a:off x="6458460" y="2699502"/>
            <a:ext cx="1346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Solar Cell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A64E50-8318-EE29-3655-8B6CA73C8095}"/>
              </a:ext>
            </a:extLst>
          </p:cNvPr>
          <p:cNvSpPr txBox="1"/>
          <p:nvPr/>
        </p:nvSpPr>
        <p:spPr>
          <a:xfrm>
            <a:off x="6862844" y="1067625"/>
            <a:ext cx="58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(4)</a:t>
            </a:r>
          </a:p>
        </p:txBody>
      </p:sp>
      <p:grpSp>
        <p:nvGrpSpPr>
          <p:cNvPr id="17" name="Group 30">
            <a:extLst>
              <a:ext uri="{FF2B5EF4-FFF2-40B4-BE49-F238E27FC236}">
                <a16:creationId xmlns:a16="http://schemas.microsoft.com/office/drawing/2014/main" id="{BC65ED13-60B4-1584-82E0-03242A75E42F}"/>
              </a:ext>
            </a:extLst>
          </p:cNvPr>
          <p:cNvGrpSpPr/>
          <p:nvPr/>
        </p:nvGrpSpPr>
        <p:grpSpPr>
          <a:xfrm>
            <a:off x="7841317" y="992226"/>
            <a:ext cx="2249714" cy="2333488"/>
            <a:chOff x="4673559" y="4368802"/>
            <a:chExt cx="2249714" cy="233348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9CA0818-AFCA-D269-ED86-472F5A295FBD}"/>
                </a:ext>
              </a:extLst>
            </p:cNvPr>
            <p:cNvSpPr/>
            <p:nvPr/>
          </p:nvSpPr>
          <p:spPr>
            <a:xfrm>
              <a:off x="5108982" y="4915133"/>
              <a:ext cx="1320798" cy="107927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9" name="Group 12">
              <a:extLst>
                <a:ext uri="{FF2B5EF4-FFF2-40B4-BE49-F238E27FC236}">
                  <a16:creationId xmlns:a16="http://schemas.microsoft.com/office/drawing/2014/main" id="{602EF575-F04B-00B1-D4A1-CCED03944D8A}"/>
                </a:ext>
              </a:extLst>
            </p:cNvPr>
            <p:cNvGrpSpPr/>
            <p:nvPr/>
          </p:nvGrpSpPr>
          <p:grpSpPr>
            <a:xfrm>
              <a:off x="5218332" y="5048088"/>
              <a:ext cx="450851" cy="419101"/>
              <a:chOff x="3128322" y="5077105"/>
              <a:chExt cx="450851" cy="419101"/>
            </a:xfrm>
          </p:grpSpPr>
          <p:sp>
            <p:nvSpPr>
              <p:cNvPr id="28" name="Shape 1497">
                <a:extLst>
                  <a:ext uri="{FF2B5EF4-FFF2-40B4-BE49-F238E27FC236}">
                    <a16:creationId xmlns:a16="http://schemas.microsoft.com/office/drawing/2014/main" id="{E40732E0-63E7-720C-862C-33206B48D69F}"/>
                  </a:ext>
                </a:extLst>
              </p:cNvPr>
              <p:cNvSpPr/>
              <p:nvPr/>
            </p:nvSpPr>
            <p:spPr>
              <a:xfrm>
                <a:off x="3145414" y="5077105"/>
                <a:ext cx="410583" cy="419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Shape 1499">
                <a:extLst>
                  <a:ext uri="{FF2B5EF4-FFF2-40B4-BE49-F238E27FC236}">
                    <a16:creationId xmlns:a16="http://schemas.microsoft.com/office/drawing/2014/main" id="{85DC9B0C-B94E-1DCA-4CE4-485CA556A3BA}"/>
                  </a:ext>
                </a:extLst>
              </p:cNvPr>
              <p:cNvSpPr/>
              <p:nvPr/>
            </p:nvSpPr>
            <p:spPr>
              <a:xfrm>
                <a:off x="3128322" y="5120711"/>
                <a:ext cx="450851" cy="30777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0" tIns="0" rIns="0" bIns="0">
                <a:spAutoFit/>
              </a:bodyPr>
              <a:lstStyle>
                <a:lvl1pPr algn="ctr">
                  <a:defRPr sz="2000" b="1"/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>
                    <a:uFillTx/>
                  </a:defRPr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>
                      <a:solidFill/>
                    </a:uFill>
                  </a:rPr>
                  <a:t>S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>
                    <a:solidFill/>
                  </a:uFill>
                </a:endParaRPr>
              </a:p>
            </p:txBody>
          </p:sp>
        </p:grpSp>
        <p:grpSp>
          <p:nvGrpSpPr>
            <p:cNvPr id="20" name="Group 13">
              <a:extLst>
                <a:ext uri="{FF2B5EF4-FFF2-40B4-BE49-F238E27FC236}">
                  <a16:creationId xmlns:a16="http://schemas.microsoft.com/office/drawing/2014/main" id="{32729F35-F287-421A-2088-23922BFED545}"/>
                </a:ext>
              </a:extLst>
            </p:cNvPr>
            <p:cNvGrpSpPr/>
            <p:nvPr/>
          </p:nvGrpSpPr>
          <p:grpSpPr>
            <a:xfrm>
              <a:off x="5813482" y="5062593"/>
              <a:ext cx="453352" cy="419101"/>
              <a:chOff x="2794560" y="5149677"/>
              <a:chExt cx="453352" cy="419101"/>
            </a:xfrm>
          </p:grpSpPr>
          <p:sp>
            <p:nvSpPr>
              <p:cNvPr id="26" name="Shape 1496">
                <a:extLst>
                  <a:ext uri="{FF2B5EF4-FFF2-40B4-BE49-F238E27FC236}">
                    <a16:creationId xmlns:a16="http://schemas.microsoft.com/office/drawing/2014/main" id="{7C0E64E6-5619-3D01-7E9B-1325EC72FD92}"/>
                  </a:ext>
                </a:extLst>
              </p:cNvPr>
              <p:cNvSpPr/>
              <p:nvPr/>
            </p:nvSpPr>
            <p:spPr>
              <a:xfrm>
                <a:off x="2794560" y="5149677"/>
                <a:ext cx="427610" cy="419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Shape 1501">
                <a:extLst>
                  <a:ext uri="{FF2B5EF4-FFF2-40B4-BE49-F238E27FC236}">
                    <a16:creationId xmlns:a16="http://schemas.microsoft.com/office/drawing/2014/main" id="{55EC4796-9524-A360-3314-CB574770F8BF}"/>
                  </a:ext>
                </a:extLst>
              </p:cNvPr>
              <p:cNvSpPr/>
              <p:nvPr/>
            </p:nvSpPr>
            <p:spPr>
              <a:xfrm>
                <a:off x="2797061" y="5215510"/>
                <a:ext cx="450851" cy="30777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0" tIns="0" rIns="0" bIns="0">
                <a:spAutoFit/>
              </a:bodyPr>
              <a:lstStyle>
                <a:lvl1pPr algn="ctr">
                  <a:defRPr sz="2000" b="1"/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>
                    <a:uFillTx/>
                  </a:defRPr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>
                      <a:solidFill/>
                    </a:uFill>
                  </a:rPr>
                  <a:t>A*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>
                    <a:solidFill/>
                  </a:uFill>
                </a:endParaRPr>
              </a:p>
            </p:txBody>
          </p:sp>
        </p:grpSp>
        <p:grpSp>
          <p:nvGrpSpPr>
            <p:cNvPr id="21" name="Group 19">
              <a:extLst>
                <a:ext uri="{FF2B5EF4-FFF2-40B4-BE49-F238E27FC236}">
                  <a16:creationId xmlns:a16="http://schemas.microsoft.com/office/drawing/2014/main" id="{D373ADD0-2E93-F553-7F5A-1EB59D7874A1}"/>
                </a:ext>
              </a:extLst>
            </p:cNvPr>
            <p:cNvGrpSpPr/>
            <p:nvPr/>
          </p:nvGrpSpPr>
          <p:grpSpPr>
            <a:xfrm>
              <a:off x="5561987" y="5519792"/>
              <a:ext cx="450851" cy="419101"/>
              <a:chOff x="2782547" y="5149677"/>
              <a:chExt cx="450851" cy="419101"/>
            </a:xfrm>
          </p:grpSpPr>
          <p:sp>
            <p:nvSpPr>
              <p:cNvPr id="24" name="Shape 1496">
                <a:extLst>
                  <a:ext uri="{FF2B5EF4-FFF2-40B4-BE49-F238E27FC236}">
                    <a16:creationId xmlns:a16="http://schemas.microsoft.com/office/drawing/2014/main" id="{2F5B031E-288C-D219-D0CB-2B708FB5DF74}"/>
                  </a:ext>
                </a:extLst>
              </p:cNvPr>
              <p:cNvSpPr/>
              <p:nvPr/>
            </p:nvSpPr>
            <p:spPr>
              <a:xfrm>
                <a:off x="2794560" y="5149677"/>
                <a:ext cx="427610" cy="419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Shape 1501">
                <a:extLst>
                  <a:ext uri="{FF2B5EF4-FFF2-40B4-BE49-F238E27FC236}">
                    <a16:creationId xmlns:a16="http://schemas.microsoft.com/office/drawing/2014/main" id="{BB684C9A-3AAA-4B4A-1037-6B106C17D7A3}"/>
                  </a:ext>
                </a:extLst>
              </p:cNvPr>
              <p:cNvSpPr/>
              <p:nvPr/>
            </p:nvSpPr>
            <p:spPr>
              <a:xfrm>
                <a:off x="2782547" y="5215510"/>
                <a:ext cx="450851" cy="30777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0" tIns="0" rIns="0" bIns="0">
                <a:spAutoFit/>
              </a:bodyPr>
              <a:lstStyle>
                <a:lvl1pPr algn="ctr">
                  <a:defRPr sz="2000" b="1"/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>
                    <a:uFillTx/>
                  </a:defRPr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>
                      <a:solidFill/>
                    </a:uFill>
                  </a:rPr>
                  <a:t>A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>
                    <a:solidFill/>
                  </a:uFill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E83A67-2AF4-B99C-F303-46D08F722362}"/>
                </a:ext>
              </a:extLst>
            </p:cNvPr>
            <p:cNvSpPr txBox="1"/>
            <p:nvPr/>
          </p:nvSpPr>
          <p:spPr>
            <a:xfrm>
              <a:off x="4673559" y="5994404"/>
              <a:ext cx="22497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Upconversion Solution/Film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B218CA-54FE-DF76-A2F9-CD816071DB14}"/>
                </a:ext>
              </a:extLst>
            </p:cNvPr>
            <p:cNvSpPr txBox="1"/>
            <p:nvPr/>
          </p:nvSpPr>
          <p:spPr>
            <a:xfrm>
              <a:off x="5515426" y="4368802"/>
              <a:ext cx="580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(2)</a:t>
              </a:r>
            </a:p>
          </p:txBody>
        </p:sp>
      </p:grpSp>
      <p:sp>
        <p:nvSpPr>
          <p:cNvPr id="30" name="Right Arrow 76">
            <a:extLst>
              <a:ext uri="{FF2B5EF4-FFF2-40B4-BE49-F238E27FC236}">
                <a16:creationId xmlns:a16="http://schemas.microsoft.com/office/drawing/2014/main" id="{B56CAA03-57BD-9D1F-ED91-8656957C5727}"/>
              </a:ext>
            </a:extLst>
          </p:cNvPr>
          <p:cNvSpPr/>
          <p:nvPr/>
        </p:nvSpPr>
        <p:spPr>
          <a:xfrm>
            <a:off x="5608482" y="1587186"/>
            <a:ext cx="1190171" cy="327404"/>
          </a:xfrm>
          <a:prstGeom prst="rightArrow">
            <a:avLst>
              <a:gd name="adj1" fmla="val 29032"/>
              <a:gd name="adj2" fmla="val 50000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ight Arrow 77">
            <a:extLst>
              <a:ext uri="{FF2B5EF4-FFF2-40B4-BE49-F238E27FC236}">
                <a16:creationId xmlns:a16="http://schemas.microsoft.com/office/drawing/2014/main" id="{4414B80A-AB66-59C5-9B7C-418871DF9147}"/>
              </a:ext>
            </a:extLst>
          </p:cNvPr>
          <p:cNvSpPr/>
          <p:nvPr/>
        </p:nvSpPr>
        <p:spPr>
          <a:xfrm>
            <a:off x="5608482" y="2251219"/>
            <a:ext cx="2600338" cy="327404"/>
          </a:xfrm>
          <a:prstGeom prst="rightArrow">
            <a:avLst>
              <a:gd name="adj1" fmla="val 29032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ight Arrow 78">
            <a:extLst>
              <a:ext uri="{FF2B5EF4-FFF2-40B4-BE49-F238E27FC236}">
                <a16:creationId xmlns:a16="http://schemas.microsoft.com/office/drawing/2014/main" id="{AB379B07-208E-B453-FB78-AE1107C548FA}"/>
              </a:ext>
            </a:extLst>
          </p:cNvPr>
          <p:cNvSpPr/>
          <p:nvPr/>
        </p:nvSpPr>
        <p:spPr>
          <a:xfrm rot="10800000">
            <a:off x="7480822" y="1848445"/>
            <a:ext cx="673568" cy="327404"/>
          </a:xfrm>
          <a:prstGeom prst="rightArrow">
            <a:avLst>
              <a:gd name="adj1" fmla="val 29032"/>
              <a:gd name="adj2" fmla="val 50000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53993F-617C-D823-180C-1C2BD8200FEE}"/>
              </a:ext>
            </a:extLst>
          </p:cNvPr>
          <p:cNvSpPr txBox="1"/>
          <p:nvPr/>
        </p:nvSpPr>
        <p:spPr>
          <a:xfrm>
            <a:off x="7573147" y="2464768"/>
            <a:ext cx="58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(1)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6CFBC6E-A268-0165-0A76-DACC8EE17DDC}"/>
              </a:ext>
            </a:extLst>
          </p:cNvPr>
          <p:cNvSpPr txBox="1"/>
          <p:nvPr/>
        </p:nvSpPr>
        <p:spPr>
          <a:xfrm>
            <a:off x="1493493" y="813958"/>
            <a:ext cx="4775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prstClr val="black"/>
                </a:solidFill>
              </a:rPr>
              <a:t>Optical Coupling:</a:t>
            </a:r>
          </a:p>
        </p:txBody>
      </p:sp>
    </p:spTree>
    <p:extLst>
      <p:ext uri="{BB962C8B-B14F-4D97-AF65-F5344CB8AC3E}">
        <p14:creationId xmlns:p14="http://schemas.microsoft.com/office/powerpoint/2010/main" val="305130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90111-6FE6-DA2B-7C42-47EDF5CB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13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7078D-526C-6E6C-1465-26F6408D8BD6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Harnessing TTA-UC</a:t>
            </a:r>
          </a:p>
        </p:txBody>
      </p:sp>
      <p:sp>
        <p:nvSpPr>
          <p:cNvPr id="9" name="Right Arrow 26">
            <a:extLst>
              <a:ext uri="{FF2B5EF4-FFF2-40B4-BE49-F238E27FC236}">
                <a16:creationId xmlns:a16="http://schemas.microsoft.com/office/drawing/2014/main" id="{FDEA084B-A555-FDA3-A51F-12B27119234C}"/>
              </a:ext>
            </a:extLst>
          </p:cNvPr>
          <p:cNvSpPr/>
          <p:nvPr/>
        </p:nvSpPr>
        <p:spPr>
          <a:xfrm>
            <a:off x="5608482" y="1913759"/>
            <a:ext cx="1190171" cy="327404"/>
          </a:xfrm>
          <a:prstGeom prst="rightArrow">
            <a:avLst>
              <a:gd name="adj1" fmla="val 29032"/>
              <a:gd name="adj2" fmla="val 50000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AA91F7-6A51-BACA-49E3-DD994F42AAC2}"/>
              </a:ext>
            </a:extLst>
          </p:cNvPr>
          <p:cNvSpPr txBox="1"/>
          <p:nvPr/>
        </p:nvSpPr>
        <p:spPr>
          <a:xfrm>
            <a:off x="5862481" y="1235213"/>
            <a:ext cx="56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  <a:r>
              <a:rPr lang="en-US" sz="2400" dirty="0">
                <a:latin typeface="Symbol" pitchFamily="18" charset="2"/>
              </a:rPr>
              <a:t>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D3AD2A-90A7-7014-D4A7-79C992255F69}"/>
              </a:ext>
            </a:extLst>
          </p:cNvPr>
          <p:cNvSpPr txBox="1"/>
          <p:nvPr/>
        </p:nvSpPr>
        <p:spPr>
          <a:xfrm>
            <a:off x="7609489" y="1579022"/>
            <a:ext cx="56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</a:rPr>
              <a:t>h</a:t>
            </a:r>
            <a:r>
              <a:rPr lang="en-US" sz="2400" dirty="0">
                <a:solidFill>
                  <a:srgbClr val="0080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0E7939-E5CC-6847-608F-8AE4CFF1E3FA}"/>
              </a:ext>
            </a:extLst>
          </p:cNvPr>
          <p:cNvSpPr txBox="1"/>
          <p:nvPr/>
        </p:nvSpPr>
        <p:spPr>
          <a:xfrm>
            <a:off x="1831181" y="1237491"/>
            <a:ext cx="353479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Tx/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Transmission</a:t>
            </a:r>
          </a:p>
          <a:p>
            <a:pPr marL="342900" indent="-342900">
              <a:spcAft>
                <a:spcPts val="1200"/>
              </a:spcAft>
              <a:buFontTx/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Light absorption and TTA</a:t>
            </a:r>
          </a:p>
          <a:p>
            <a:pPr marL="342900" indent="-342900">
              <a:spcAft>
                <a:spcPts val="1200"/>
              </a:spcAft>
              <a:buFontTx/>
              <a:buAutoNum type="arabicParenR"/>
            </a:pPr>
            <a:r>
              <a:rPr lang="en-US" sz="2000" dirty="0" err="1">
                <a:solidFill>
                  <a:prstClr val="black"/>
                </a:solidFill>
              </a:rPr>
              <a:t>Upconverted</a:t>
            </a:r>
            <a:r>
              <a:rPr lang="en-US" sz="2000" dirty="0">
                <a:solidFill>
                  <a:prstClr val="black"/>
                </a:solidFill>
              </a:rPr>
              <a:t> emission</a:t>
            </a:r>
          </a:p>
          <a:p>
            <a:pPr marL="342900" indent="-342900">
              <a:spcAft>
                <a:spcPts val="1200"/>
              </a:spcAft>
              <a:buFontTx/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Absorption by a solar cell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88FDC0-D047-CBFD-E7EB-A15B5F68135D}"/>
              </a:ext>
            </a:extLst>
          </p:cNvPr>
          <p:cNvSpPr txBox="1"/>
          <p:nvPr/>
        </p:nvSpPr>
        <p:spPr>
          <a:xfrm>
            <a:off x="7582470" y="1264243"/>
            <a:ext cx="58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(3)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7BCFC-D3C7-0BB3-63AA-510C68EDE220}"/>
              </a:ext>
            </a:extLst>
          </p:cNvPr>
          <p:cNvSpPr/>
          <p:nvPr/>
        </p:nvSpPr>
        <p:spPr>
          <a:xfrm>
            <a:off x="6840134" y="1540405"/>
            <a:ext cx="616855" cy="10792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99A655-564C-646A-EE38-2A1687876844}"/>
              </a:ext>
            </a:extLst>
          </p:cNvPr>
          <p:cNvSpPr txBox="1"/>
          <p:nvPr/>
        </p:nvSpPr>
        <p:spPr>
          <a:xfrm>
            <a:off x="6458460" y="2699502"/>
            <a:ext cx="1346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Solar Cell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A64E50-8318-EE29-3655-8B6CA73C8095}"/>
              </a:ext>
            </a:extLst>
          </p:cNvPr>
          <p:cNvSpPr txBox="1"/>
          <p:nvPr/>
        </p:nvSpPr>
        <p:spPr>
          <a:xfrm>
            <a:off x="6862844" y="1067625"/>
            <a:ext cx="58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(4)</a:t>
            </a:r>
          </a:p>
        </p:txBody>
      </p:sp>
      <p:grpSp>
        <p:nvGrpSpPr>
          <p:cNvPr id="17" name="Group 30">
            <a:extLst>
              <a:ext uri="{FF2B5EF4-FFF2-40B4-BE49-F238E27FC236}">
                <a16:creationId xmlns:a16="http://schemas.microsoft.com/office/drawing/2014/main" id="{BC65ED13-60B4-1584-82E0-03242A75E42F}"/>
              </a:ext>
            </a:extLst>
          </p:cNvPr>
          <p:cNvGrpSpPr/>
          <p:nvPr/>
        </p:nvGrpSpPr>
        <p:grpSpPr>
          <a:xfrm>
            <a:off x="7841317" y="992226"/>
            <a:ext cx="2249714" cy="2333488"/>
            <a:chOff x="4673559" y="4368802"/>
            <a:chExt cx="2249714" cy="233348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9CA0818-AFCA-D269-ED86-472F5A295FBD}"/>
                </a:ext>
              </a:extLst>
            </p:cNvPr>
            <p:cNvSpPr/>
            <p:nvPr/>
          </p:nvSpPr>
          <p:spPr>
            <a:xfrm>
              <a:off x="5108982" y="4915133"/>
              <a:ext cx="1320798" cy="107927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9" name="Group 12">
              <a:extLst>
                <a:ext uri="{FF2B5EF4-FFF2-40B4-BE49-F238E27FC236}">
                  <a16:creationId xmlns:a16="http://schemas.microsoft.com/office/drawing/2014/main" id="{602EF575-F04B-00B1-D4A1-CCED03944D8A}"/>
                </a:ext>
              </a:extLst>
            </p:cNvPr>
            <p:cNvGrpSpPr/>
            <p:nvPr/>
          </p:nvGrpSpPr>
          <p:grpSpPr>
            <a:xfrm>
              <a:off x="5218332" y="5048088"/>
              <a:ext cx="450851" cy="419101"/>
              <a:chOff x="3128322" y="5077105"/>
              <a:chExt cx="450851" cy="419101"/>
            </a:xfrm>
          </p:grpSpPr>
          <p:sp>
            <p:nvSpPr>
              <p:cNvPr id="28" name="Shape 1497">
                <a:extLst>
                  <a:ext uri="{FF2B5EF4-FFF2-40B4-BE49-F238E27FC236}">
                    <a16:creationId xmlns:a16="http://schemas.microsoft.com/office/drawing/2014/main" id="{E40732E0-63E7-720C-862C-33206B48D69F}"/>
                  </a:ext>
                </a:extLst>
              </p:cNvPr>
              <p:cNvSpPr/>
              <p:nvPr/>
            </p:nvSpPr>
            <p:spPr>
              <a:xfrm>
                <a:off x="3145414" y="5077105"/>
                <a:ext cx="410583" cy="419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Shape 1499">
                <a:extLst>
                  <a:ext uri="{FF2B5EF4-FFF2-40B4-BE49-F238E27FC236}">
                    <a16:creationId xmlns:a16="http://schemas.microsoft.com/office/drawing/2014/main" id="{85DC9B0C-B94E-1DCA-4CE4-485CA556A3BA}"/>
                  </a:ext>
                </a:extLst>
              </p:cNvPr>
              <p:cNvSpPr/>
              <p:nvPr/>
            </p:nvSpPr>
            <p:spPr>
              <a:xfrm>
                <a:off x="3128322" y="5120711"/>
                <a:ext cx="450851" cy="30777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0" tIns="0" rIns="0" bIns="0">
                <a:spAutoFit/>
              </a:bodyPr>
              <a:lstStyle>
                <a:lvl1pPr algn="ctr">
                  <a:defRPr sz="2000" b="1"/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>
                    <a:uFillTx/>
                  </a:defRPr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>
                      <a:solidFill/>
                    </a:uFill>
                  </a:rPr>
                  <a:t>S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>
                    <a:solidFill/>
                  </a:uFill>
                </a:endParaRPr>
              </a:p>
            </p:txBody>
          </p:sp>
        </p:grpSp>
        <p:grpSp>
          <p:nvGrpSpPr>
            <p:cNvPr id="20" name="Group 13">
              <a:extLst>
                <a:ext uri="{FF2B5EF4-FFF2-40B4-BE49-F238E27FC236}">
                  <a16:creationId xmlns:a16="http://schemas.microsoft.com/office/drawing/2014/main" id="{32729F35-F287-421A-2088-23922BFED545}"/>
                </a:ext>
              </a:extLst>
            </p:cNvPr>
            <p:cNvGrpSpPr/>
            <p:nvPr/>
          </p:nvGrpSpPr>
          <p:grpSpPr>
            <a:xfrm>
              <a:off x="5813482" y="5062593"/>
              <a:ext cx="453352" cy="419101"/>
              <a:chOff x="2794560" y="5149677"/>
              <a:chExt cx="453352" cy="419101"/>
            </a:xfrm>
          </p:grpSpPr>
          <p:sp>
            <p:nvSpPr>
              <p:cNvPr id="26" name="Shape 1496">
                <a:extLst>
                  <a:ext uri="{FF2B5EF4-FFF2-40B4-BE49-F238E27FC236}">
                    <a16:creationId xmlns:a16="http://schemas.microsoft.com/office/drawing/2014/main" id="{7C0E64E6-5619-3D01-7E9B-1325EC72FD92}"/>
                  </a:ext>
                </a:extLst>
              </p:cNvPr>
              <p:cNvSpPr/>
              <p:nvPr/>
            </p:nvSpPr>
            <p:spPr>
              <a:xfrm>
                <a:off x="2794560" y="5149677"/>
                <a:ext cx="427610" cy="419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Shape 1501">
                <a:extLst>
                  <a:ext uri="{FF2B5EF4-FFF2-40B4-BE49-F238E27FC236}">
                    <a16:creationId xmlns:a16="http://schemas.microsoft.com/office/drawing/2014/main" id="{55EC4796-9524-A360-3314-CB574770F8BF}"/>
                  </a:ext>
                </a:extLst>
              </p:cNvPr>
              <p:cNvSpPr/>
              <p:nvPr/>
            </p:nvSpPr>
            <p:spPr>
              <a:xfrm>
                <a:off x="2797061" y="5215510"/>
                <a:ext cx="450851" cy="30777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0" tIns="0" rIns="0" bIns="0">
                <a:spAutoFit/>
              </a:bodyPr>
              <a:lstStyle>
                <a:lvl1pPr algn="ctr">
                  <a:defRPr sz="2000" b="1"/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>
                    <a:uFillTx/>
                  </a:defRPr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>
                      <a:solidFill/>
                    </a:uFill>
                  </a:rPr>
                  <a:t>A*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>
                    <a:solidFill/>
                  </a:uFill>
                </a:endParaRPr>
              </a:p>
            </p:txBody>
          </p:sp>
        </p:grpSp>
        <p:grpSp>
          <p:nvGrpSpPr>
            <p:cNvPr id="21" name="Group 19">
              <a:extLst>
                <a:ext uri="{FF2B5EF4-FFF2-40B4-BE49-F238E27FC236}">
                  <a16:creationId xmlns:a16="http://schemas.microsoft.com/office/drawing/2014/main" id="{D373ADD0-2E93-F553-7F5A-1EB59D7874A1}"/>
                </a:ext>
              </a:extLst>
            </p:cNvPr>
            <p:cNvGrpSpPr/>
            <p:nvPr/>
          </p:nvGrpSpPr>
          <p:grpSpPr>
            <a:xfrm>
              <a:off x="5561987" y="5519792"/>
              <a:ext cx="450851" cy="419101"/>
              <a:chOff x="2782547" y="5149677"/>
              <a:chExt cx="450851" cy="419101"/>
            </a:xfrm>
          </p:grpSpPr>
          <p:sp>
            <p:nvSpPr>
              <p:cNvPr id="24" name="Shape 1496">
                <a:extLst>
                  <a:ext uri="{FF2B5EF4-FFF2-40B4-BE49-F238E27FC236}">
                    <a16:creationId xmlns:a16="http://schemas.microsoft.com/office/drawing/2014/main" id="{2F5B031E-288C-D219-D0CB-2B708FB5DF74}"/>
                  </a:ext>
                </a:extLst>
              </p:cNvPr>
              <p:cNvSpPr/>
              <p:nvPr/>
            </p:nvSpPr>
            <p:spPr>
              <a:xfrm>
                <a:off x="2794560" y="5149677"/>
                <a:ext cx="427610" cy="419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Shape 1501">
                <a:extLst>
                  <a:ext uri="{FF2B5EF4-FFF2-40B4-BE49-F238E27FC236}">
                    <a16:creationId xmlns:a16="http://schemas.microsoft.com/office/drawing/2014/main" id="{BB684C9A-3AAA-4B4A-1037-6B106C17D7A3}"/>
                  </a:ext>
                </a:extLst>
              </p:cNvPr>
              <p:cNvSpPr/>
              <p:nvPr/>
            </p:nvSpPr>
            <p:spPr>
              <a:xfrm>
                <a:off x="2782547" y="5215510"/>
                <a:ext cx="450851" cy="30777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0" tIns="0" rIns="0" bIns="0">
                <a:spAutoFit/>
              </a:bodyPr>
              <a:lstStyle>
                <a:lvl1pPr algn="ctr">
                  <a:defRPr sz="2000" b="1"/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>
                    <a:uFillTx/>
                  </a:defRPr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>
                      <a:solidFill/>
                    </a:uFill>
                  </a:rPr>
                  <a:t>A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>
                    <a:solidFill/>
                  </a:uFill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E83A67-2AF4-B99C-F303-46D08F722362}"/>
                </a:ext>
              </a:extLst>
            </p:cNvPr>
            <p:cNvSpPr txBox="1"/>
            <p:nvPr/>
          </p:nvSpPr>
          <p:spPr>
            <a:xfrm>
              <a:off x="4673559" y="5994404"/>
              <a:ext cx="22497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Upconversion Solution/Film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B218CA-54FE-DF76-A2F9-CD816071DB14}"/>
                </a:ext>
              </a:extLst>
            </p:cNvPr>
            <p:cNvSpPr txBox="1"/>
            <p:nvPr/>
          </p:nvSpPr>
          <p:spPr>
            <a:xfrm>
              <a:off x="5515426" y="4368802"/>
              <a:ext cx="580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(2)</a:t>
              </a:r>
            </a:p>
          </p:txBody>
        </p:sp>
      </p:grpSp>
      <p:sp>
        <p:nvSpPr>
          <p:cNvPr id="30" name="Right Arrow 76">
            <a:extLst>
              <a:ext uri="{FF2B5EF4-FFF2-40B4-BE49-F238E27FC236}">
                <a16:creationId xmlns:a16="http://schemas.microsoft.com/office/drawing/2014/main" id="{B56CAA03-57BD-9D1F-ED91-8656957C5727}"/>
              </a:ext>
            </a:extLst>
          </p:cNvPr>
          <p:cNvSpPr/>
          <p:nvPr/>
        </p:nvSpPr>
        <p:spPr>
          <a:xfrm>
            <a:off x="5608482" y="1587186"/>
            <a:ext cx="1190171" cy="327404"/>
          </a:xfrm>
          <a:prstGeom prst="rightArrow">
            <a:avLst>
              <a:gd name="adj1" fmla="val 29032"/>
              <a:gd name="adj2" fmla="val 50000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ight Arrow 77">
            <a:extLst>
              <a:ext uri="{FF2B5EF4-FFF2-40B4-BE49-F238E27FC236}">
                <a16:creationId xmlns:a16="http://schemas.microsoft.com/office/drawing/2014/main" id="{4414B80A-AB66-59C5-9B7C-418871DF9147}"/>
              </a:ext>
            </a:extLst>
          </p:cNvPr>
          <p:cNvSpPr/>
          <p:nvPr/>
        </p:nvSpPr>
        <p:spPr>
          <a:xfrm>
            <a:off x="5608482" y="2251219"/>
            <a:ext cx="2600338" cy="327404"/>
          </a:xfrm>
          <a:prstGeom prst="rightArrow">
            <a:avLst>
              <a:gd name="adj1" fmla="val 29032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ight Arrow 78">
            <a:extLst>
              <a:ext uri="{FF2B5EF4-FFF2-40B4-BE49-F238E27FC236}">
                <a16:creationId xmlns:a16="http://schemas.microsoft.com/office/drawing/2014/main" id="{AB379B07-208E-B453-FB78-AE1107C548FA}"/>
              </a:ext>
            </a:extLst>
          </p:cNvPr>
          <p:cNvSpPr/>
          <p:nvPr/>
        </p:nvSpPr>
        <p:spPr>
          <a:xfrm rot="10800000">
            <a:off x="7480822" y="1848445"/>
            <a:ext cx="673568" cy="327404"/>
          </a:xfrm>
          <a:prstGeom prst="rightArrow">
            <a:avLst>
              <a:gd name="adj1" fmla="val 29032"/>
              <a:gd name="adj2" fmla="val 50000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53993F-617C-D823-180C-1C2BD8200FEE}"/>
              </a:ext>
            </a:extLst>
          </p:cNvPr>
          <p:cNvSpPr txBox="1"/>
          <p:nvPr/>
        </p:nvSpPr>
        <p:spPr>
          <a:xfrm>
            <a:off x="7573147" y="2464768"/>
            <a:ext cx="58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(1)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6CFBC6E-A268-0165-0A76-DACC8EE17DDC}"/>
              </a:ext>
            </a:extLst>
          </p:cNvPr>
          <p:cNvSpPr txBox="1"/>
          <p:nvPr/>
        </p:nvSpPr>
        <p:spPr>
          <a:xfrm>
            <a:off x="1493493" y="813958"/>
            <a:ext cx="4775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prstClr val="black"/>
                </a:solidFill>
              </a:rPr>
              <a:t>Optical Coupling: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3D4415-87FA-0879-F5A1-7AE552A25FF8}"/>
              </a:ext>
            </a:extLst>
          </p:cNvPr>
          <p:cNvSpPr txBox="1"/>
          <p:nvPr/>
        </p:nvSpPr>
        <p:spPr>
          <a:xfrm>
            <a:off x="1854571" y="5358195"/>
            <a:ext cx="3860822" cy="1163439"/>
          </a:xfrm>
          <a:prstGeom prst="round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225425" marR="0" lvl="0" indent="-2254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isotropic emission </a:t>
            </a:r>
          </a:p>
          <a:p>
            <a:pPr marL="225425" marR="0" lvl="0" indent="-2254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self-absorption</a:t>
            </a:r>
          </a:p>
          <a:p>
            <a:pPr marL="225425" marR="0" lvl="0" indent="-2254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 sensitizer concentration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C94265-E968-7904-7DE7-DC9A97968BC6}"/>
              </a:ext>
            </a:extLst>
          </p:cNvPr>
          <p:cNvSpPr txBox="1"/>
          <p:nvPr/>
        </p:nvSpPr>
        <p:spPr>
          <a:xfrm>
            <a:off x="1473865" y="3709516"/>
            <a:ext cx="4775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Electronic Coupling: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918EE6-D11F-93C2-C93D-78D2C99A459E}"/>
              </a:ext>
            </a:extLst>
          </p:cNvPr>
          <p:cNvSpPr txBox="1"/>
          <p:nvPr/>
        </p:nvSpPr>
        <p:spPr>
          <a:xfrm>
            <a:off x="1843973" y="4237687"/>
            <a:ext cx="3454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Light absorption and TTA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Photocurrent Generation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89747ED-15ED-F1EA-707C-973516EEA94B}"/>
              </a:ext>
            </a:extLst>
          </p:cNvPr>
          <p:cNvSpPr/>
          <p:nvPr/>
        </p:nvSpPr>
        <p:spPr>
          <a:xfrm>
            <a:off x="7446430" y="4242463"/>
            <a:ext cx="1320798" cy="1079270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9" name="Group 69">
            <a:extLst>
              <a:ext uri="{FF2B5EF4-FFF2-40B4-BE49-F238E27FC236}">
                <a16:creationId xmlns:a16="http://schemas.microsoft.com/office/drawing/2014/main" id="{0283B28C-46C1-211B-A64C-162559E5A894}"/>
              </a:ext>
            </a:extLst>
          </p:cNvPr>
          <p:cNvGrpSpPr/>
          <p:nvPr/>
        </p:nvGrpSpPr>
        <p:grpSpPr>
          <a:xfrm>
            <a:off x="7555782" y="4859532"/>
            <a:ext cx="450851" cy="419101"/>
            <a:chOff x="3128322" y="5077105"/>
            <a:chExt cx="450851" cy="419101"/>
          </a:xfrm>
        </p:grpSpPr>
        <p:sp>
          <p:nvSpPr>
            <p:cNvPr id="40" name="Shape 1497">
              <a:extLst>
                <a:ext uri="{FF2B5EF4-FFF2-40B4-BE49-F238E27FC236}">
                  <a16:creationId xmlns:a16="http://schemas.microsoft.com/office/drawing/2014/main" id="{2553F943-E429-95D5-41D3-418D61D928C8}"/>
                </a:ext>
              </a:extLst>
            </p:cNvPr>
            <p:cNvSpPr/>
            <p:nvPr/>
          </p:nvSpPr>
          <p:spPr>
            <a:xfrm>
              <a:off x="3145414" y="5077105"/>
              <a:ext cx="410583" cy="41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Shape 1499">
              <a:extLst>
                <a:ext uri="{FF2B5EF4-FFF2-40B4-BE49-F238E27FC236}">
                  <a16:creationId xmlns:a16="http://schemas.microsoft.com/office/drawing/2014/main" id="{BFFEA7BE-C83B-7008-8C28-FA86E3E1BC41}"/>
                </a:ext>
              </a:extLst>
            </p:cNvPr>
            <p:cNvSpPr/>
            <p:nvPr/>
          </p:nvSpPr>
          <p:spPr>
            <a:xfrm>
              <a:off x="3128322" y="5120711"/>
              <a:ext cx="450851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>
              <a:lvl1pPr algn="ctr">
                <a:defRPr sz="2000" b="1"/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>
                  <a:uFillTx/>
                </a:defRPr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>
                    <a:solidFill/>
                  </a:uFill>
                </a:rPr>
                <a:t>S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/>
                </a:uFill>
              </a:endParaRPr>
            </a:p>
          </p:txBody>
        </p:sp>
      </p:grpSp>
      <p:grpSp>
        <p:nvGrpSpPr>
          <p:cNvPr id="42" name="Group 72">
            <a:extLst>
              <a:ext uri="{FF2B5EF4-FFF2-40B4-BE49-F238E27FC236}">
                <a16:creationId xmlns:a16="http://schemas.microsoft.com/office/drawing/2014/main" id="{1C4B7855-484F-69FD-EE5F-D0E5F59F2043}"/>
              </a:ext>
            </a:extLst>
          </p:cNvPr>
          <p:cNvGrpSpPr/>
          <p:nvPr/>
        </p:nvGrpSpPr>
        <p:grpSpPr>
          <a:xfrm>
            <a:off x="8150931" y="4293105"/>
            <a:ext cx="453352" cy="419101"/>
            <a:chOff x="2794560" y="5149677"/>
            <a:chExt cx="453352" cy="419101"/>
          </a:xfrm>
        </p:grpSpPr>
        <p:sp>
          <p:nvSpPr>
            <p:cNvPr id="43" name="Shape 1496">
              <a:extLst>
                <a:ext uri="{FF2B5EF4-FFF2-40B4-BE49-F238E27FC236}">
                  <a16:creationId xmlns:a16="http://schemas.microsoft.com/office/drawing/2014/main" id="{D0099586-4EB9-9880-5585-B271E70FCDC8}"/>
                </a:ext>
              </a:extLst>
            </p:cNvPr>
            <p:cNvSpPr/>
            <p:nvPr/>
          </p:nvSpPr>
          <p:spPr>
            <a:xfrm>
              <a:off x="2794560" y="5149677"/>
              <a:ext cx="427610" cy="41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Shape 1501">
              <a:extLst>
                <a:ext uri="{FF2B5EF4-FFF2-40B4-BE49-F238E27FC236}">
                  <a16:creationId xmlns:a16="http://schemas.microsoft.com/office/drawing/2014/main" id="{4BE8D13B-5734-76D6-597C-9CF232B4EAD6}"/>
                </a:ext>
              </a:extLst>
            </p:cNvPr>
            <p:cNvSpPr/>
            <p:nvPr/>
          </p:nvSpPr>
          <p:spPr>
            <a:xfrm>
              <a:off x="2797061" y="5215510"/>
              <a:ext cx="450851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>
              <a:lvl1pPr algn="ctr">
                <a:defRPr sz="2000" b="1"/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>
                  <a:uFillTx/>
                </a:defRPr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>
                    <a:solidFill/>
                  </a:uFill>
                </a:rPr>
                <a:t>A*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/>
                </a:uFill>
              </a:endParaRPr>
            </a:p>
          </p:txBody>
        </p:sp>
      </p:grpSp>
      <p:grpSp>
        <p:nvGrpSpPr>
          <p:cNvPr id="45" name="Group 78">
            <a:extLst>
              <a:ext uri="{FF2B5EF4-FFF2-40B4-BE49-F238E27FC236}">
                <a16:creationId xmlns:a16="http://schemas.microsoft.com/office/drawing/2014/main" id="{09C7B4BA-D2CD-2B60-8176-51BD4FBC7791}"/>
              </a:ext>
            </a:extLst>
          </p:cNvPr>
          <p:cNvGrpSpPr/>
          <p:nvPr/>
        </p:nvGrpSpPr>
        <p:grpSpPr>
          <a:xfrm>
            <a:off x="8125348" y="4804095"/>
            <a:ext cx="450851" cy="419101"/>
            <a:chOff x="2782547" y="5149677"/>
            <a:chExt cx="450851" cy="419101"/>
          </a:xfrm>
        </p:grpSpPr>
        <p:sp>
          <p:nvSpPr>
            <p:cNvPr id="46" name="Shape 1496">
              <a:extLst>
                <a:ext uri="{FF2B5EF4-FFF2-40B4-BE49-F238E27FC236}">
                  <a16:creationId xmlns:a16="http://schemas.microsoft.com/office/drawing/2014/main" id="{67E25000-476C-4EFD-E323-E0F01C78D4B6}"/>
                </a:ext>
              </a:extLst>
            </p:cNvPr>
            <p:cNvSpPr/>
            <p:nvPr/>
          </p:nvSpPr>
          <p:spPr>
            <a:xfrm>
              <a:off x="2794560" y="5149677"/>
              <a:ext cx="427610" cy="41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Shape 1501">
              <a:extLst>
                <a:ext uri="{FF2B5EF4-FFF2-40B4-BE49-F238E27FC236}">
                  <a16:creationId xmlns:a16="http://schemas.microsoft.com/office/drawing/2014/main" id="{CF653FCA-402E-30C9-87C2-6067B41A81A5}"/>
                </a:ext>
              </a:extLst>
            </p:cNvPr>
            <p:cNvSpPr/>
            <p:nvPr/>
          </p:nvSpPr>
          <p:spPr>
            <a:xfrm>
              <a:off x="2782547" y="5215510"/>
              <a:ext cx="450851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>
              <a:lvl1pPr algn="ctr">
                <a:defRPr sz="2000" b="1"/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>
                  <a:uFillTx/>
                </a:defRPr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>
                    <a:solidFill/>
                  </a:uFill>
                </a:rPr>
                <a:t>A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/>
                </a:uFill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16CE9FF7-E340-1200-8570-CC647BFE132C}"/>
              </a:ext>
            </a:extLst>
          </p:cNvPr>
          <p:cNvSpPr txBox="1"/>
          <p:nvPr/>
        </p:nvSpPr>
        <p:spPr>
          <a:xfrm>
            <a:off x="6813402" y="5336248"/>
            <a:ext cx="2934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Upconversion Solar Cell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08D2613-FC5E-2B10-D036-E15AACFB6A0E}"/>
              </a:ext>
            </a:extLst>
          </p:cNvPr>
          <p:cNvSpPr/>
          <p:nvPr/>
        </p:nvSpPr>
        <p:spPr>
          <a:xfrm>
            <a:off x="8629347" y="4235209"/>
            <a:ext cx="616855" cy="1093775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DE3F32-11E0-4AB2-CB06-522B44FB91B0}"/>
              </a:ext>
            </a:extLst>
          </p:cNvPr>
          <p:cNvSpPr txBox="1"/>
          <p:nvPr/>
        </p:nvSpPr>
        <p:spPr>
          <a:xfrm>
            <a:off x="7765790" y="3696134"/>
            <a:ext cx="58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(1)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EC7A2FF-3ED5-AF9D-03C7-34AFE3EA1139}"/>
              </a:ext>
            </a:extLst>
          </p:cNvPr>
          <p:cNvSpPr txBox="1"/>
          <p:nvPr/>
        </p:nvSpPr>
        <p:spPr>
          <a:xfrm>
            <a:off x="8585857" y="3703392"/>
            <a:ext cx="58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(2)</a:t>
            </a:r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E9A524E7-CCF4-0F9E-F1D7-284ACCEC372E}"/>
              </a:ext>
            </a:extLst>
          </p:cNvPr>
          <p:cNvSpPr/>
          <p:nvPr/>
        </p:nvSpPr>
        <p:spPr>
          <a:xfrm>
            <a:off x="8330565" y="3971974"/>
            <a:ext cx="911599" cy="797859"/>
          </a:xfrm>
          <a:prstGeom prst="arc">
            <a:avLst>
              <a:gd name="adj1" fmla="val 2183602"/>
              <a:gd name="adj2" fmla="val 8345248"/>
            </a:avLst>
          </a:prstGeom>
          <a:noFill/>
          <a:ln w="38100" cap="flat" cmpd="sng" algn="ctr">
            <a:solidFill>
              <a:srgbClr val="FF0000"/>
            </a:solidFill>
            <a:prstDash val="solid"/>
            <a:headEnd type="arrow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989EB34-4DB5-33AC-4F4D-23BC0E826CDB}"/>
              </a:ext>
            </a:extLst>
          </p:cNvPr>
          <p:cNvSpPr/>
          <p:nvPr/>
        </p:nvSpPr>
        <p:spPr>
          <a:xfrm>
            <a:off x="8635703" y="4672904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6151869-3A87-643F-B7DD-C79C26F71089}"/>
              </a:ext>
            </a:extLst>
          </p:cNvPr>
          <p:cNvSpPr txBox="1"/>
          <p:nvPr/>
        </p:nvSpPr>
        <p:spPr>
          <a:xfrm>
            <a:off x="6864232" y="5939104"/>
            <a:ext cx="2893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Need A* at a charge separation interface!</a:t>
            </a:r>
          </a:p>
        </p:txBody>
      </p:sp>
      <p:sp>
        <p:nvSpPr>
          <p:cNvPr id="55" name="Right Arrow 97">
            <a:extLst>
              <a:ext uri="{FF2B5EF4-FFF2-40B4-BE49-F238E27FC236}">
                <a16:creationId xmlns:a16="http://schemas.microsoft.com/office/drawing/2014/main" id="{00E4D4C8-F489-D87D-1179-3B894983F3C2}"/>
              </a:ext>
            </a:extLst>
          </p:cNvPr>
          <p:cNvSpPr/>
          <p:nvPr/>
        </p:nvSpPr>
        <p:spPr>
          <a:xfrm>
            <a:off x="6217188" y="4543889"/>
            <a:ext cx="1842578" cy="327404"/>
          </a:xfrm>
          <a:prstGeom prst="rightArrow">
            <a:avLst>
              <a:gd name="adj1" fmla="val 29032"/>
              <a:gd name="adj2" fmla="val 50000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B1A718D-DF1C-ABF8-0F85-CDBFA121A417}"/>
              </a:ext>
            </a:extLst>
          </p:cNvPr>
          <p:cNvSpPr txBox="1"/>
          <p:nvPr/>
        </p:nvSpPr>
        <p:spPr>
          <a:xfrm>
            <a:off x="6471187" y="3865343"/>
            <a:ext cx="56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  <a:r>
              <a:rPr lang="en-US" sz="2400" dirty="0">
                <a:latin typeface="Symbol" pitchFamily="18" charset="2"/>
              </a:rPr>
              <a:t>n</a:t>
            </a:r>
          </a:p>
        </p:txBody>
      </p:sp>
      <p:sp>
        <p:nvSpPr>
          <p:cNvPr id="57" name="Right Arrow 99">
            <a:extLst>
              <a:ext uri="{FF2B5EF4-FFF2-40B4-BE49-F238E27FC236}">
                <a16:creationId xmlns:a16="http://schemas.microsoft.com/office/drawing/2014/main" id="{3CC20F24-C212-97B1-C772-7ADBDB832DEC}"/>
              </a:ext>
            </a:extLst>
          </p:cNvPr>
          <p:cNvSpPr/>
          <p:nvPr/>
        </p:nvSpPr>
        <p:spPr>
          <a:xfrm>
            <a:off x="6217188" y="4217316"/>
            <a:ext cx="1842578" cy="327404"/>
          </a:xfrm>
          <a:prstGeom prst="rightArrow">
            <a:avLst>
              <a:gd name="adj1" fmla="val 29032"/>
              <a:gd name="adj2" fmla="val 50000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Right Arrow 100">
            <a:extLst>
              <a:ext uri="{FF2B5EF4-FFF2-40B4-BE49-F238E27FC236}">
                <a16:creationId xmlns:a16="http://schemas.microsoft.com/office/drawing/2014/main" id="{D94FE10C-3B07-D986-02FD-B8EFB9F51EE2}"/>
              </a:ext>
            </a:extLst>
          </p:cNvPr>
          <p:cNvSpPr/>
          <p:nvPr/>
        </p:nvSpPr>
        <p:spPr>
          <a:xfrm>
            <a:off x="6217188" y="4881349"/>
            <a:ext cx="1175604" cy="327404"/>
          </a:xfrm>
          <a:prstGeom prst="rightArrow">
            <a:avLst>
              <a:gd name="adj1" fmla="val 29032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337C2D9-5284-0092-21D0-927A19122794}"/>
              </a:ext>
            </a:extLst>
          </p:cNvPr>
          <p:cNvCxnSpPr>
            <a:cxnSpLocks/>
          </p:cNvCxnSpPr>
          <p:nvPr/>
        </p:nvCxnSpPr>
        <p:spPr>
          <a:xfrm>
            <a:off x="597683" y="3512130"/>
            <a:ext cx="1058501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4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6">
            <a:extLst>
              <a:ext uri="{FF2B5EF4-FFF2-40B4-BE49-F238E27FC236}">
                <a16:creationId xmlns:a16="http://schemas.microsoft.com/office/drawing/2014/main" id="{40C1B046-9E33-49D6-B9D7-566241FE06DE}"/>
              </a:ext>
            </a:extLst>
          </p:cNvPr>
          <p:cNvGrpSpPr/>
          <p:nvPr/>
        </p:nvGrpSpPr>
        <p:grpSpPr>
          <a:xfrm>
            <a:off x="1726156" y="946029"/>
            <a:ext cx="5695408" cy="2466105"/>
            <a:chOff x="433127" y="2106751"/>
            <a:chExt cx="5793319" cy="2501641"/>
          </a:xfrm>
        </p:grpSpPr>
        <p:graphicFrame>
          <p:nvGraphicFramePr>
            <p:cNvPr id="7" name="Object 11">
              <a:extLst>
                <a:ext uri="{FF2B5EF4-FFF2-40B4-BE49-F238E27FC236}">
                  <a16:creationId xmlns:a16="http://schemas.microsoft.com/office/drawing/2014/main" id="{130F5739-4A28-4769-B641-2C39DC87CE6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73794" y="2822804"/>
            <a:ext cx="1286778" cy="17142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2" imgW="936821" imgH="1241730" progId="ChemDraw.Document.6.0">
                    <p:embed/>
                  </p:oleObj>
                </mc:Choice>
                <mc:Fallback>
                  <p:oleObj name="CS ChemDraw Drawing" r:id="rId2" imgW="936821" imgH="1241730" progId="ChemDraw.Document.6.0">
                    <p:embed/>
                    <p:pic>
                      <p:nvPicPr>
                        <p:cNvPr id="7" name="Object 11">
                          <a:extLst>
                            <a:ext uri="{FF2B5EF4-FFF2-40B4-BE49-F238E27FC236}">
                              <a16:creationId xmlns:a16="http://schemas.microsoft.com/office/drawing/2014/main" id="{130F5739-4A28-4769-B641-2C39DC87CE6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3794" y="2822804"/>
                          <a:ext cx="1286778" cy="17142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10">
              <a:extLst>
                <a:ext uri="{FF2B5EF4-FFF2-40B4-BE49-F238E27FC236}">
                  <a16:creationId xmlns:a16="http://schemas.microsoft.com/office/drawing/2014/main" id="{390F6CDD-5B1D-482C-902A-57FA08800CC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69773" y="2809875"/>
            <a:ext cx="1305940" cy="17330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4" imgW="938442" imgH="1264410" progId="ChemDraw.Document.6.0">
                    <p:embed/>
                  </p:oleObj>
                </mc:Choice>
                <mc:Fallback>
                  <p:oleObj name="CS ChemDraw Drawing" r:id="rId4" imgW="938442" imgH="1264410" progId="ChemDraw.Document.6.0">
                    <p:embed/>
                    <p:pic>
                      <p:nvPicPr>
                        <p:cNvPr id="8" name="Object 10">
                          <a:extLst>
                            <a:ext uri="{FF2B5EF4-FFF2-40B4-BE49-F238E27FC236}">
                              <a16:creationId xmlns:a16="http://schemas.microsoft.com/office/drawing/2014/main" id="{390F6CDD-5B1D-482C-902A-57FA08800CC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9773" y="2809875"/>
                          <a:ext cx="1305940" cy="17330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9">
              <a:extLst>
                <a:ext uri="{FF2B5EF4-FFF2-40B4-BE49-F238E27FC236}">
                  <a16:creationId xmlns:a16="http://schemas.microsoft.com/office/drawing/2014/main" id="{028AABA5-0851-4709-A932-7BA61BA6F9F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92516" y="2815771"/>
            <a:ext cx="1318466" cy="1756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6" imgW="939792" imgH="1247670" progId="ChemDraw.Document.6.0">
                    <p:embed/>
                  </p:oleObj>
                </mc:Choice>
                <mc:Fallback>
                  <p:oleObj name="CS ChemDraw Drawing" r:id="rId6" imgW="939792" imgH="1247670" progId="ChemDraw.Document.6.0">
                    <p:embed/>
                    <p:pic>
                      <p:nvPicPr>
                        <p:cNvPr id="9" name="Object 9">
                          <a:extLst>
                            <a:ext uri="{FF2B5EF4-FFF2-40B4-BE49-F238E27FC236}">
                              <a16:creationId xmlns:a16="http://schemas.microsoft.com/office/drawing/2014/main" id="{028AABA5-0851-4709-A932-7BA61BA6F9F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2516" y="2815771"/>
                          <a:ext cx="1318466" cy="17564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57">
              <a:extLst>
                <a:ext uri="{FF2B5EF4-FFF2-40B4-BE49-F238E27FC236}">
                  <a16:creationId xmlns:a16="http://schemas.microsoft.com/office/drawing/2014/main" id="{8A339112-4906-4331-A1F0-5D6787B9F9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3127" y="2106751"/>
              <a:ext cx="818984" cy="2501641"/>
              <a:chOff x="2204785" y="2875431"/>
              <a:chExt cx="233917" cy="714519"/>
            </a:xfrm>
          </p:grpSpPr>
          <p:sp>
            <p:nvSpPr>
              <p:cNvPr id="17" name="Cube 16">
                <a:extLst>
                  <a:ext uri="{FF2B5EF4-FFF2-40B4-BE49-F238E27FC236}">
                    <a16:creationId xmlns:a16="http://schemas.microsoft.com/office/drawing/2014/main" id="{1354D57E-779D-4DB2-8EF6-5C81821E47BE}"/>
                  </a:ext>
                </a:extLst>
              </p:cNvPr>
              <p:cNvSpPr/>
              <p:nvPr/>
            </p:nvSpPr>
            <p:spPr>
              <a:xfrm rot="4373614">
                <a:off x="1929589" y="3150627"/>
                <a:ext cx="714519" cy="164127"/>
              </a:xfrm>
              <a:prstGeom prst="cube">
                <a:avLst>
                  <a:gd name="adj" fmla="val 69376"/>
                </a:avLst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EB73913B-B395-4C33-85A9-A705D0E6A5AA}"/>
                  </a:ext>
                </a:extLst>
              </p:cNvPr>
              <p:cNvSpPr/>
              <p:nvPr/>
            </p:nvSpPr>
            <p:spPr>
              <a:xfrm rot="4373614">
                <a:off x="2136234" y="3204725"/>
                <a:ext cx="441989" cy="162947"/>
              </a:xfrm>
              <a:prstGeom prst="cube">
                <a:avLst>
                  <a:gd name="adj" fmla="val 69376"/>
                </a:avLst>
              </a:prstGeom>
              <a:blipFill>
                <a:blip r:embed="rId8" cstate="print"/>
                <a:tile tx="0" ty="0" sx="100000" sy="100000" flip="none" algn="tl"/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aphicFrame>
          <p:nvGraphicFramePr>
            <p:cNvPr id="11" name="Object 14">
              <a:extLst>
                <a:ext uri="{FF2B5EF4-FFF2-40B4-BE49-F238E27FC236}">
                  <a16:creationId xmlns:a16="http://schemas.microsoft.com/office/drawing/2014/main" id="{BF2ACA21-DE1A-4D68-A22D-BFC500A5102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07046" y="2771132"/>
            <a:ext cx="806305" cy="298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9" imgW="562147" imgH="208440" progId="ChemDraw.Document.6.0">
                    <p:embed/>
                  </p:oleObj>
                </mc:Choice>
                <mc:Fallback>
                  <p:oleObj name="CS ChemDraw Drawing" r:id="rId9" imgW="562147" imgH="208440" progId="ChemDraw.Document.6.0">
                    <p:embed/>
                    <p:pic>
                      <p:nvPicPr>
                        <p:cNvPr id="11" name="Object 14">
                          <a:extLst>
                            <a:ext uri="{FF2B5EF4-FFF2-40B4-BE49-F238E27FC236}">
                              <a16:creationId xmlns:a16="http://schemas.microsoft.com/office/drawing/2014/main" id="{BF2ACA21-DE1A-4D68-A22D-BFC500A5102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7046" y="2771132"/>
                          <a:ext cx="806305" cy="2982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5">
              <a:extLst>
                <a:ext uri="{FF2B5EF4-FFF2-40B4-BE49-F238E27FC236}">
                  <a16:creationId xmlns:a16="http://schemas.microsoft.com/office/drawing/2014/main" id="{A2DBC3E3-719A-44CC-9EC1-5D8E518D73C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48848" y="2779164"/>
            <a:ext cx="806178" cy="2983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1" imgW="562147" imgH="208440" progId="ChemDraw.Document.6.0">
                    <p:embed/>
                  </p:oleObj>
                </mc:Choice>
                <mc:Fallback>
                  <p:oleObj name="CS ChemDraw Drawing" r:id="rId11" imgW="562147" imgH="208440" progId="ChemDraw.Document.6.0">
                    <p:embed/>
                    <p:pic>
                      <p:nvPicPr>
                        <p:cNvPr id="12" name="Object 15">
                          <a:extLst>
                            <a:ext uri="{FF2B5EF4-FFF2-40B4-BE49-F238E27FC236}">
                              <a16:creationId xmlns:a16="http://schemas.microsoft.com/office/drawing/2014/main" id="{A2DBC3E3-719A-44CC-9EC1-5D8E518D73C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48848" y="2779164"/>
                          <a:ext cx="806178" cy="2983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D2C6DC9-99C6-4EE0-AB3F-7E2CEBC76035}"/>
                </a:ext>
              </a:extLst>
            </p:cNvPr>
            <p:cNvCxnSpPr/>
            <p:nvPr/>
          </p:nvCxnSpPr>
          <p:spPr>
            <a:xfrm flipH="1">
              <a:off x="1223238" y="2526376"/>
              <a:ext cx="379435" cy="53647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E52644-533B-4E7F-9813-0B75EEDDFBF7}"/>
                </a:ext>
              </a:extLst>
            </p:cNvPr>
            <p:cNvSpPr txBox="1"/>
            <p:nvPr/>
          </p:nvSpPr>
          <p:spPr>
            <a:xfrm>
              <a:off x="1200735" y="2116271"/>
              <a:ext cx="2014936" cy="468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NanoMO</a:t>
              </a:r>
              <a:r>
                <a: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graphicFrame>
          <p:nvGraphicFramePr>
            <p:cNvPr id="15" name="Object 67">
              <a:extLst>
                <a:ext uri="{FF2B5EF4-FFF2-40B4-BE49-F238E27FC236}">
                  <a16:creationId xmlns:a16="http://schemas.microsoft.com/office/drawing/2014/main" id="{F9D399B9-D967-4BDD-83C0-117F12E0AB6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38322" y="2703894"/>
            <a:ext cx="998834" cy="700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2" imgW="744757" imgH="522180" progId="ChemDraw.Document.6.0">
                    <p:embed/>
                  </p:oleObj>
                </mc:Choice>
                <mc:Fallback>
                  <p:oleObj name="CS ChemDraw Drawing" r:id="rId12" imgW="744757" imgH="522180" progId="ChemDraw.Document.6.0">
                    <p:embed/>
                    <p:pic>
                      <p:nvPicPr>
                        <p:cNvPr id="15" name="Object 67">
                          <a:extLst>
                            <a:ext uri="{FF2B5EF4-FFF2-40B4-BE49-F238E27FC236}">
                              <a16:creationId xmlns:a16="http://schemas.microsoft.com/office/drawing/2014/main" id="{F9D399B9-D967-4BDD-83C0-117F12E0AB6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8322" y="2703894"/>
                          <a:ext cx="998834" cy="7006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8FF8DECC-7B2A-46FC-95C9-7C933B6D930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38271" y="2813831"/>
            <a:ext cx="988175" cy="2922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4" imgW="1962516" imgH="209790" progId="ChemDraw.Document.6.0">
                    <p:embed/>
                  </p:oleObj>
                </mc:Choice>
                <mc:Fallback>
                  <p:oleObj name="CS ChemDraw Drawing" r:id="rId14" imgW="1962516" imgH="209790" progId="ChemDraw.Document.6.0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8FF8DECC-7B2A-46FC-95C9-7C933B6D930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8271" y="2813831"/>
                          <a:ext cx="988175" cy="2922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44A57014-CACE-48F9-9335-AF3AEA56C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19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Metal Ion-Linked Multilayer</a:t>
            </a:r>
          </a:p>
        </p:txBody>
      </p:sp>
      <p:graphicFrame>
        <p:nvGraphicFramePr>
          <p:cNvPr id="29" name="Object 11">
            <a:extLst>
              <a:ext uri="{FF2B5EF4-FFF2-40B4-BE49-F238E27FC236}">
                <a16:creationId xmlns:a16="http://schemas.microsoft.com/office/drawing/2014/main" id="{4964A7DE-A213-4A97-B272-8E819E203C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155915"/>
              </p:ext>
            </p:extLst>
          </p:nvPr>
        </p:nvGraphicFramePr>
        <p:xfrm>
          <a:off x="7419975" y="944563"/>
          <a:ext cx="2995613" cy="55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6" imgW="3129375" imgH="5851076" progId="ChemDraw.Document.6.0">
                  <p:embed/>
                </p:oleObj>
              </mc:Choice>
              <mc:Fallback>
                <p:oleObj name="CS ChemDraw Drawing" r:id="rId16" imgW="3129375" imgH="5851076" progId="ChemDraw.Document.6.0">
                  <p:embed/>
                  <p:pic>
                    <p:nvPicPr>
                      <p:cNvPr id="29" name="Object 11">
                        <a:extLst>
                          <a:ext uri="{FF2B5EF4-FFF2-40B4-BE49-F238E27FC236}">
                            <a16:creationId xmlns:a16="http://schemas.microsoft.com/office/drawing/2014/main" id="{4964A7DE-A213-4A97-B272-8E819E203C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9975" y="944563"/>
                        <a:ext cx="2995613" cy="559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Shape 603">
            <a:extLst>
              <a:ext uri="{FF2B5EF4-FFF2-40B4-BE49-F238E27FC236}">
                <a16:creationId xmlns:a16="http://schemas.microsoft.com/office/drawing/2014/main" id="{DD584681-1471-41CB-824F-B4ACDA591CC6}"/>
              </a:ext>
            </a:extLst>
          </p:cNvPr>
          <p:cNvSpPr/>
          <p:nvPr/>
        </p:nvSpPr>
        <p:spPr>
          <a:xfrm>
            <a:off x="3835136" y="6530202"/>
            <a:ext cx="449606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/>
              <a:t>Hill et al. </a:t>
            </a:r>
            <a:r>
              <a:rPr lang="en-US" i="1" dirty="0"/>
              <a:t>J. Phys. Chem. </a:t>
            </a:r>
            <a:r>
              <a:rPr lang="en-US" i="1" dirty="0" err="1"/>
              <a:t>Lett</a:t>
            </a:r>
            <a:r>
              <a:rPr lang="en-US" i="1" dirty="0"/>
              <a:t>. </a:t>
            </a:r>
            <a:r>
              <a:rPr lang="en-US" b="1" dirty="0"/>
              <a:t>2015</a:t>
            </a:r>
            <a:r>
              <a:rPr lang="en-US" dirty="0"/>
              <a:t>, 6, 4510.</a:t>
            </a:r>
            <a:endParaRPr dirty="0">
              <a:uFill>
                <a:solidFill/>
              </a:u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EAEC7E-C7A8-4FDD-A8F2-9187344C6779}"/>
              </a:ext>
            </a:extLst>
          </p:cNvPr>
          <p:cNvSpPr txBox="1"/>
          <p:nvPr/>
        </p:nvSpPr>
        <p:spPr>
          <a:xfrm>
            <a:off x="1985486" y="3866283"/>
            <a:ext cx="466551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542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/>
              <a:t>S and A in proximity</a:t>
            </a:r>
          </a:p>
          <a:p>
            <a:pPr indent="22542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/>
              <a:t>A-A interactions</a:t>
            </a:r>
          </a:p>
          <a:p>
            <a:pPr indent="22542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/>
              <a:t>On a charge separation interface</a:t>
            </a:r>
          </a:p>
          <a:p>
            <a:pPr indent="22542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/>
              <a:t>Easy DSSC integration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A395D2-4B66-4BBD-BA8F-AEFF00489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88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6">
            <a:extLst>
              <a:ext uri="{FF2B5EF4-FFF2-40B4-BE49-F238E27FC236}">
                <a16:creationId xmlns:a16="http://schemas.microsoft.com/office/drawing/2014/main" id="{40C1B046-9E33-49D6-B9D7-566241FE06DE}"/>
              </a:ext>
            </a:extLst>
          </p:cNvPr>
          <p:cNvGrpSpPr/>
          <p:nvPr/>
        </p:nvGrpSpPr>
        <p:grpSpPr>
          <a:xfrm>
            <a:off x="1726156" y="946029"/>
            <a:ext cx="5695408" cy="2466105"/>
            <a:chOff x="433127" y="2106751"/>
            <a:chExt cx="5793319" cy="2501641"/>
          </a:xfrm>
        </p:grpSpPr>
        <p:graphicFrame>
          <p:nvGraphicFramePr>
            <p:cNvPr id="7" name="Object 11">
              <a:extLst>
                <a:ext uri="{FF2B5EF4-FFF2-40B4-BE49-F238E27FC236}">
                  <a16:creationId xmlns:a16="http://schemas.microsoft.com/office/drawing/2014/main" id="{130F5739-4A28-4769-B641-2C39DC87CE6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73794" y="2822804"/>
            <a:ext cx="1286778" cy="17142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2" imgW="936821" imgH="1241730" progId="ChemDraw.Document.6.0">
                    <p:embed/>
                  </p:oleObj>
                </mc:Choice>
                <mc:Fallback>
                  <p:oleObj name="CS ChemDraw Drawing" r:id="rId2" imgW="936821" imgH="1241730" progId="ChemDraw.Document.6.0">
                    <p:embed/>
                    <p:pic>
                      <p:nvPicPr>
                        <p:cNvPr id="7" name="Object 11">
                          <a:extLst>
                            <a:ext uri="{FF2B5EF4-FFF2-40B4-BE49-F238E27FC236}">
                              <a16:creationId xmlns:a16="http://schemas.microsoft.com/office/drawing/2014/main" id="{130F5739-4A28-4769-B641-2C39DC87CE6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3794" y="2822804"/>
                          <a:ext cx="1286778" cy="17142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10">
              <a:extLst>
                <a:ext uri="{FF2B5EF4-FFF2-40B4-BE49-F238E27FC236}">
                  <a16:creationId xmlns:a16="http://schemas.microsoft.com/office/drawing/2014/main" id="{390F6CDD-5B1D-482C-902A-57FA08800CC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69773" y="2809875"/>
            <a:ext cx="1305940" cy="17330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4" imgW="938442" imgH="1264410" progId="ChemDraw.Document.6.0">
                    <p:embed/>
                  </p:oleObj>
                </mc:Choice>
                <mc:Fallback>
                  <p:oleObj name="CS ChemDraw Drawing" r:id="rId4" imgW="938442" imgH="1264410" progId="ChemDraw.Document.6.0">
                    <p:embed/>
                    <p:pic>
                      <p:nvPicPr>
                        <p:cNvPr id="8" name="Object 10">
                          <a:extLst>
                            <a:ext uri="{FF2B5EF4-FFF2-40B4-BE49-F238E27FC236}">
                              <a16:creationId xmlns:a16="http://schemas.microsoft.com/office/drawing/2014/main" id="{390F6CDD-5B1D-482C-902A-57FA08800CC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9773" y="2809875"/>
                          <a:ext cx="1305940" cy="17330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9">
              <a:extLst>
                <a:ext uri="{FF2B5EF4-FFF2-40B4-BE49-F238E27FC236}">
                  <a16:creationId xmlns:a16="http://schemas.microsoft.com/office/drawing/2014/main" id="{028AABA5-0851-4709-A932-7BA61BA6F9F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92516" y="2815771"/>
            <a:ext cx="1318466" cy="1756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6" imgW="939792" imgH="1247670" progId="ChemDraw.Document.6.0">
                    <p:embed/>
                  </p:oleObj>
                </mc:Choice>
                <mc:Fallback>
                  <p:oleObj name="CS ChemDraw Drawing" r:id="rId6" imgW="939792" imgH="1247670" progId="ChemDraw.Document.6.0">
                    <p:embed/>
                    <p:pic>
                      <p:nvPicPr>
                        <p:cNvPr id="9" name="Object 9">
                          <a:extLst>
                            <a:ext uri="{FF2B5EF4-FFF2-40B4-BE49-F238E27FC236}">
                              <a16:creationId xmlns:a16="http://schemas.microsoft.com/office/drawing/2014/main" id="{028AABA5-0851-4709-A932-7BA61BA6F9F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2516" y="2815771"/>
                          <a:ext cx="1318466" cy="17564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57">
              <a:extLst>
                <a:ext uri="{FF2B5EF4-FFF2-40B4-BE49-F238E27FC236}">
                  <a16:creationId xmlns:a16="http://schemas.microsoft.com/office/drawing/2014/main" id="{8A339112-4906-4331-A1F0-5D6787B9F9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3127" y="2106751"/>
              <a:ext cx="818984" cy="2501641"/>
              <a:chOff x="2204785" y="2875431"/>
              <a:chExt cx="233917" cy="714519"/>
            </a:xfrm>
          </p:grpSpPr>
          <p:sp>
            <p:nvSpPr>
              <p:cNvPr id="17" name="Cube 16">
                <a:extLst>
                  <a:ext uri="{FF2B5EF4-FFF2-40B4-BE49-F238E27FC236}">
                    <a16:creationId xmlns:a16="http://schemas.microsoft.com/office/drawing/2014/main" id="{1354D57E-779D-4DB2-8EF6-5C81821E47BE}"/>
                  </a:ext>
                </a:extLst>
              </p:cNvPr>
              <p:cNvSpPr/>
              <p:nvPr/>
            </p:nvSpPr>
            <p:spPr>
              <a:xfrm rot="4373614">
                <a:off x="1929589" y="3150627"/>
                <a:ext cx="714519" cy="164127"/>
              </a:xfrm>
              <a:prstGeom prst="cube">
                <a:avLst>
                  <a:gd name="adj" fmla="val 69376"/>
                </a:avLst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EB73913B-B395-4C33-85A9-A705D0E6A5AA}"/>
                  </a:ext>
                </a:extLst>
              </p:cNvPr>
              <p:cNvSpPr/>
              <p:nvPr/>
            </p:nvSpPr>
            <p:spPr>
              <a:xfrm rot="4373614">
                <a:off x="2136234" y="3204725"/>
                <a:ext cx="441989" cy="162947"/>
              </a:xfrm>
              <a:prstGeom prst="cube">
                <a:avLst>
                  <a:gd name="adj" fmla="val 69376"/>
                </a:avLst>
              </a:prstGeom>
              <a:blipFill>
                <a:blip r:embed="rId8" cstate="print"/>
                <a:tile tx="0" ty="0" sx="100000" sy="100000" flip="none" algn="tl"/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aphicFrame>
          <p:nvGraphicFramePr>
            <p:cNvPr id="11" name="Object 14">
              <a:extLst>
                <a:ext uri="{FF2B5EF4-FFF2-40B4-BE49-F238E27FC236}">
                  <a16:creationId xmlns:a16="http://schemas.microsoft.com/office/drawing/2014/main" id="{BF2ACA21-DE1A-4D68-A22D-BFC500A5102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07046" y="2771132"/>
            <a:ext cx="806305" cy="298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9" imgW="562147" imgH="208440" progId="ChemDraw.Document.6.0">
                    <p:embed/>
                  </p:oleObj>
                </mc:Choice>
                <mc:Fallback>
                  <p:oleObj name="CS ChemDraw Drawing" r:id="rId9" imgW="562147" imgH="208440" progId="ChemDraw.Document.6.0">
                    <p:embed/>
                    <p:pic>
                      <p:nvPicPr>
                        <p:cNvPr id="11" name="Object 14">
                          <a:extLst>
                            <a:ext uri="{FF2B5EF4-FFF2-40B4-BE49-F238E27FC236}">
                              <a16:creationId xmlns:a16="http://schemas.microsoft.com/office/drawing/2014/main" id="{BF2ACA21-DE1A-4D68-A22D-BFC500A5102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7046" y="2771132"/>
                          <a:ext cx="806305" cy="2982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5">
              <a:extLst>
                <a:ext uri="{FF2B5EF4-FFF2-40B4-BE49-F238E27FC236}">
                  <a16:creationId xmlns:a16="http://schemas.microsoft.com/office/drawing/2014/main" id="{A2DBC3E3-719A-44CC-9EC1-5D8E518D73C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48848" y="2779164"/>
            <a:ext cx="806178" cy="2983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1" imgW="562147" imgH="208440" progId="ChemDraw.Document.6.0">
                    <p:embed/>
                  </p:oleObj>
                </mc:Choice>
                <mc:Fallback>
                  <p:oleObj name="CS ChemDraw Drawing" r:id="rId11" imgW="562147" imgH="208440" progId="ChemDraw.Document.6.0">
                    <p:embed/>
                    <p:pic>
                      <p:nvPicPr>
                        <p:cNvPr id="12" name="Object 15">
                          <a:extLst>
                            <a:ext uri="{FF2B5EF4-FFF2-40B4-BE49-F238E27FC236}">
                              <a16:creationId xmlns:a16="http://schemas.microsoft.com/office/drawing/2014/main" id="{A2DBC3E3-719A-44CC-9EC1-5D8E518D73C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48848" y="2779164"/>
                          <a:ext cx="806178" cy="2983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D2C6DC9-99C6-4EE0-AB3F-7E2CEBC76035}"/>
                </a:ext>
              </a:extLst>
            </p:cNvPr>
            <p:cNvCxnSpPr/>
            <p:nvPr/>
          </p:nvCxnSpPr>
          <p:spPr>
            <a:xfrm flipH="1">
              <a:off x="1223238" y="2526376"/>
              <a:ext cx="379435" cy="53647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E52644-533B-4E7F-9813-0B75EEDDFBF7}"/>
                </a:ext>
              </a:extLst>
            </p:cNvPr>
            <p:cNvSpPr txBox="1"/>
            <p:nvPr/>
          </p:nvSpPr>
          <p:spPr>
            <a:xfrm>
              <a:off x="1200735" y="2116271"/>
              <a:ext cx="2014936" cy="468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NanoMO</a:t>
              </a:r>
              <a:r>
                <a: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graphicFrame>
          <p:nvGraphicFramePr>
            <p:cNvPr id="15" name="Object 67">
              <a:extLst>
                <a:ext uri="{FF2B5EF4-FFF2-40B4-BE49-F238E27FC236}">
                  <a16:creationId xmlns:a16="http://schemas.microsoft.com/office/drawing/2014/main" id="{F9D399B9-D967-4BDD-83C0-117F12E0AB6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38322" y="2703894"/>
            <a:ext cx="998834" cy="700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2" imgW="744757" imgH="522180" progId="ChemDraw.Document.6.0">
                    <p:embed/>
                  </p:oleObj>
                </mc:Choice>
                <mc:Fallback>
                  <p:oleObj name="CS ChemDraw Drawing" r:id="rId12" imgW="744757" imgH="522180" progId="ChemDraw.Document.6.0">
                    <p:embed/>
                    <p:pic>
                      <p:nvPicPr>
                        <p:cNvPr id="15" name="Object 67">
                          <a:extLst>
                            <a:ext uri="{FF2B5EF4-FFF2-40B4-BE49-F238E27FC236}">
                              <a16:creationId xmlns:a16="http://schemas.microsoft.com/office/drawing/2014/main" id="{F9D399B9-D967-4BDD-83C0-117F12E0AB6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8322" y="2703894"/>
                          <a:ext cx="998834" cy="7006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8FF8DECC-7B2A-46FC-95C9-7C933B6D930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38271" y="2813831"/>
            <a:ext cx="988175" cy="2922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4" imgW="1962516" imgH="209790" progId="ChemDraw.Document.6.0">
                    <p:embed/>
                  </p:oleObj>
                </mc:Choice>
                <mc:Fallback>
                  <p:oleObj name="CS ChemDraw Drawing" r:id="rId14" imgW="1962516" imgH="209790" progId="ChemDraw.Document.6.0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8FF8DECC-7B2A-46FC-95C9-7C933B6D930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8271" y="2813831"/>
                          <a:ext cx="988175" cy="2922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44A57014-CACE-48F9-9335-AF3AEA56C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19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Metal Ion-Linked Multilayer</a:t>
            </a:r>
          </a:p>
        </p:txBody>
      </p:sp>
      <p:graphicFrame>
        <p:nvGraphicFramePr>
          <p:cNvPr id="29" name="Object 11">
            <a:extLst>
              <a:ext uri="{FF2B5EF4-FFF2-40B4-BE49-F238E27FC236}">
                <a16:creationId xmlns:a16="http://schemas.microsoft.com/office/drawing/2014/main" id="{4964A7DE-A213-4A97-B272-8E819E203C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19975" y="944563"/>
          <a:ext cx="2995613" cy="55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6" imgW="3129375" imgH="5851076" progId="ChemDraw.Document.6.0">
                  <p:embed/>
                </p:oleObj>
              </mc:Choice>
              <mc:Fallback>
                <p:oleObj name="CS ChemDraw Drawing" r:id="rId16" imgW="3129375" imgH="5851076" progId="ChemDraw.Document.6.0">
                  <p:embed/>
                  <p:pic>
                    <p:nvPicPr>
                      <p:cNvPr id="29" name="Object 11">
                        <a:extLst>
                          <a:ext uri="{FF2B5EF4-FFF2-40B4-BE49-F238E27FC236}">
                            <a16:creationId xmlns:a16="http://schemas.microsoft.com/office/drawing/2014/main" id="{4964A7DE-A213-4A97-B272-8E819E203C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9975" y="944563"/>
                        <a:ext cx="2995613" cy="559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A395D2-4B66-4BBD-BA8F-AEFF00489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3" name="Object 11">
            <a:extLst>
              <a:ext uri="{FF2B5EF4-FFF2-40B4-BE49-F238E27FC236}">
                <a16:creationId xmlns:a16="http://schemas.microsoft.com/office/drawing/2014/main" id="{60A58553-297A-0FE7-5EC8-55B277964A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083088"/>
              </p:ext>
            </p:extLst>
          </p:nvPr>
        </p:nvGraphicFramePr>
        <p:xfrm>
          <a:off x="2262106" y="3214410"/>
          <a:ext cx="4496560" cy="3508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8" imgW="3718440" imgH="2895480" progId="Origin50.Graph">
                  <p:embed/>
                </p:oleObj>
              </mc:Choice>
              <mc:Fallback>
                <p:oleObj name="Graph" r:id="rId18" imgW="3718440" imgH="2895480" progId="Origin50.Graph">
                  <p:embed/>
                  <p:pic>
                    <p:nvPicPr>
                      <p:cNvPr id="24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2106" y="3214410"/>
                        <a:ext cx="4496560" cy="35080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0250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3E406-3B60-7FFF-D9E7-0D1E194E6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16</a:t>
            </a:fld>
            <a:endParaRPr lang="en-US"/>
          </a:p>
        </p:txBody>
      </p:sp>
      <p:sp>
        <p:nvSpPr>
          <p:cNvPr id="5" name="Shape 1108">
            <a:extLst>
              <a:ext uri="{FF2B5EF4-FFF2-40B4-BE49-F238E27FC236}">
                <a16:creationId xmlns:a16="http://schemas.microsoft.com/office/drawing/2014/main" id="{F7E386F6-3B61-FA10-FC3B-A46EE1C543EF}"/>
              </a:ext>
            </a:extLst>
          </p:cNvPr>
          <p:cNvSpPr txBox="1">
            <a:spLocks/>
          </p:cNvSpPr>
          <p:nvPr/>
        </p:nvSpPr>
        <p:spPr>
          <a:xfrm>
            <a:off x="2460177" y="931016"/>
            <a:ext cx="3162300" cy="432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45719" tIns="45720" rIns="45719" bIns="45720" rtlCol="0">
            <a:noAutofit/>
          </a:bodyPr>
          <a:lstStyle/>
          <a:p>
            <a:pPr marL="139700" marR="0" lvl="0" indent="-1397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 sz="1800">
                <a:uFillTx/>
              </a:defRPr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>
                  <a:solidFill/>
                </a:uFill>
                <a:latin typeface="Symbol" pitchFamily="18" charset="2"/>
              </a:rPr>
              <a:t>l</a:t>
            </a:r>
            <a:r>
              <a:rPr kumimoji="0" lang="en-US" sz="2400" i="0" u="none" strike="noStrike" kern="1200" cap="none" spc="0" normalizeH="0" baseline="-2500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>
                  <a:solidFill/>
                </a:uFill>
                <a:latin typeface="+mn-lt"/>
                <a:ea typeface="+mn-ea"/>
                <a:cs typeface="+mn-cs"/>
              </a:rPr>
              <a:t>ex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>
                  <a:solidFill/>
                </a:uFill>
                <a:latin typeface="+mn-lt"/>
                <a:ea typeface="+mn-ea"/>
                <a:cs typeface="+mn-cs"/>
              </a:rPr>
              <a:t> =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>
                  <a:solidFill/>
                </a:uFill>
                <a:latin typeface="+mn-lt"/>
                <a:ea typeface="+mn-ea"/>
                <a:cs typeface="+mn-cs"/>
              </a:rPr>
              <a:t>532 nm (1 W/cm</a:t>
            </a:r>
            <a:r>
              <a:rPr kumimoji="0" lang="en-US" sz="2400" i="0" u="none" strike="noStrike" kern="1200" cap="none" spc="0" normalizeH="0" baseline="30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>
                  <a:solidFill/>
                </a:uFill>
                <a:latin typeface="+mn-lt"/>
                <a:ea typeface="+mn-ea"/>
                <a:cs typeface="+mn-cs"/>
              </a:rPr>
              <a:t>2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>
                  <a:solidFill/>
                </a:uFill>
                <a:latin typeface="+mn-lt"/>
                <a:ea typeface="+mn-ea"/>
                <a:cs typeface="+mn-cs"/>
              </a:rPr>
              <a:t>)</a:t>
            </a:r>
          </a:p>
        </p:txBody>
      </p:sp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BC0D67A1-502C-441F-2A5C-392C9A9ECD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7943867"/>
              </p:ext>
            </p:extLst>
          </p:nvPr>
        </p:nvGraphicFramePr>
        <p:xfrm>
          <a:off x="1876276" y="1147401"/>
          <a:ext cx="3946784" cy="3082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718560" imgH="2895600" progId="Origin50.Graph">
                  <p:embed/>
                </p:oleObj>
              </mc:Choice>
              <mc:Fallback>
                <p:oleObj name="Graph" r:id="rId2" imgW="3718560" imgH="2895600" progId="Origin50.Graph">
                  <p:embed/>
                  <p:pic>
                    <p:nvPicPr>
                      <p:cNvPr id="348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6276" y="1147401"/>
                        <a:ext cx="3946784" cy="30824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>
            <a:extLst>
              <a:ext uri="{FF2B5EF4-FFF2-40B4-BE49-F238E27FC236}">
                <a16:creationId xmlns:a16="http://schemas.microsoft.com/office/drawing/2014/main" id="{D38DD270-C5E0-169F-D61C-18A24E1960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135381"/>
              </p:ext>
            </p:extLst>
          </p:nvPr>
        </p:nvGraphicFramePr>
        <p:xfrm>
          <a:off x="2474090" y="4282595"/>
          <a:ext cx="1698592" cy="2165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2686472" imgH="3423870" progId="ChemDraw.Document.6.0">
                  <p:embed/>
                </p:oleObj>
              </mc:Choice>
              <mc:Fallback>
                <p:oleObj name="CS ChemDraw Drawing" r:id="rId4" imgW="2686472" imgH="3423870" progId="ChemDraw.Document.6.0">
                  <p:embed/>
                  <p:pic>
                    <p:nvPicPr>
                      <p:cNvPr id="7680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4090" y="4282595"/>
                        <a:ext cx="1698592" cy="21654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>
            <a:extLst>
              <a:ext uri="{FF2B5EF4-FFF2-40B4-BE49-F238E27FC236}">
                <a16:creationId xmlns:a16="http://schemas.microsoft.com/office/drawing/2014/main" id="{1DF4DE1E-2BA8-5B7F-29C6-29DAC79828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45370"/>
              </p:ext>
            </p:extLst>
          </p:nvPr>
        </p:nvGraphicFramePr>
        <p:xfrm>
          <a:off x="4552630" y="4531389"/>
          <a:ext cx="1947566" cy="1916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3296162" imgH="3244050" progId="ChemDraw.Document.6.0">
                  <p:embed/>
                </p:oleObj>
              </mc:Choice>
              <mc:Fallback>
                <p:oleObj name="CS ChemDraw Drawing" r:id="rId6" imgW="3296162" imgH="3244050" progId="ChemDraw.Document.6.0">
                  <p:embed/>
                  <p:pic>
                    <p:nvPicPr>
                      <p:cNvPr id="7680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2630" y="4531389"/>
                        <a:ext cx="1947566" cy="19166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>
            <a:extLst>
              <a:ext uri="{FF2B5EF4-FFF2-40B4-BE49-F238E27FC236}">
                <a16:creationId xmlns:a16="http://schemas.microsoft.com/office/drawing/2014/main" id="{6D3AC399-9BED-EFA4-5CB4-6EF013F175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551134"/>
              </p:ext>
            </p:extLst>
          </p:nvPr>
        </p:nvGraphicFramePr>
        <p:xfrm>
          <a:off x="6820051" y="4351411"/>
          <a:ext cx="3566155" cy="2096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8" imgW="5778684" imgH="3397950" progId="ChemDraw.Document.6.0">
                  <p:embed/>
                </p:oleObj>
              </mc:Choice>
              <mc:Fallback>
                <p:oleObj name="CS ChemDraw Drawing" r:id="rId8" imgW="5778684" imgH="3397950" progId="ChemDraw.Document.6.0">
                  <p:embed/>
                  <p:pic>
                    <p:nvPicPr>
                      <p:cNvPr id="7681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0051" y="4351411"/>
                        <a:ext cx="3566155" cy="20965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hape 603">
            <a:extLst>
              <a:ext uri="{FF2B5EF4-FFF2-40B4-BE49-F238E27FC236}">
                <a16:creationId xmlns:a16="http://schemas.microsoft.com/office/drawing/2014/main" id="{02737772-8A7C-4B6F-EFDD-B5A40F1EAFEA}"/>
              </a:ext>
            </a:extLst>
          </p:cNvPr>
          <p:cNvSpPr/>
          <p:nvPr/>
        </p:nvSpPr>
        <p:spPr>
          <a:xfrm>
            <a:off x="3948880" y="6524709"/>
            <a:ext cx="449606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/>
              <a:t>Hill et al. </a:t>
            </a:r>
            <a:r>
              <a:rPr lang="en-US" i="1" dirty="0"/>
              <a:t>J. Phys. Chem. </a:t>
            </a:r>
            <a:r>
              <a:rPr lang="en-US" i="1" dirty="0" err="1"/>
              <a:t>Lett</a:t>
            </a:r>
            <a:r>
              <a:rPr lang="en-US" i="1" dirty="0"/>
              <a:t>. </a:t>
            </a:r>
            <a:r>
              <a:rPr lang="en-US" b="1" dirty="0"/>
              <a:t>2015</a:t>
            </a:r>
            <a:r>
              <a:rPr lang="en-US" dirty="0"/>
              <a:t>, 6, 4510.</a:t>
            </a:r>
            <a:endParaRPr dirty="0">
              <a:uFill>
                <a:solidFill/>
              </a:uFill>
            </a:endParaRPr>
          </a:p>
        </p:txBody>
      </p:sp>
      <p:graphicFrame>
        <p:nvGraphicFramePr>
          <p:cNvPr id="11" name="Object 34">
            <a:extLst>
              <a:ext uri="{FF2B5EF4-FFF2-40B4-BE49-F238E27FC236}">
                <a16:creationId xmlns:a16="http://schemas.microsoft.com/office/drawing/2014/main" id="{8A15EDFE-E430-6B01-3F36-A2B4AE5862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614764"/>
              </p:ext>
            </p:extLst>
          </p:nvPr>
        </p:nvGraphicFramePr>
        <p:xfrm>
          <a:off x="6312703" y="1182806"/>
          <a:ext cx="3957398" cy="3099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3718560" imgH="2895600" progId="Origin50.Graph">
                  <p:embed/>
                </p:oleObj>
              </mc:Choice>
              <mc:Fallback>
                <p:oleObj name="Graph" r:id="rId10" imgW="3718560" imgH="2895600" progId="Origin50.Graph">
                  <p:embed/>
                  <p:pic>
                    <p:nvPicPr>
                      <p:cNvPr id="13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2703" y="1182806"/>
                        <a:ext cx="3957398" cy="30997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D4FB2ECA-BFE1-2723-F635-51BAE5F0BE4F}"/>
              </a:ext>
            </a:extLst>
          </p:cNvPr>
          <p:cNvSpPr/>
          <p:nvPr/>
        </p:nvSpPr>
        <p:spPr>
          <a:xfrm>
            <a:off x="4303001" y="3165888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Φ</a:t>
            </a:r>
            <a:r>
              <a:rPr lang="en-US" dirty="0"/>
              <a:t> </a:t>
            </a:r>
            <a:r>
              <a:rPr lang="el-GR" dirty="0"/>
              <a:t>=</a:t>
            </a:r>
            <a:r>
              <a:rPr lang="en-US" dirty="0"/>
              <a:t> </a:t>
            </a:r>
            <a:r>
              <a:rPr lang="el-GR" dirty="0"/>
              <a:t>0.0023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D1D0848-6565-FB6E-4139-F67665E20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19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TTA-UC Emission</a:t>
            </a:r>
          </a:p>
        </p:txBody>
      </p:sp>
    </p:spTree>
    <p:extLst>
      <p:ext uri="{BB962C8B-B14F-4D97-AF65-F5344CB8AC3E}">
        <p14:creationId xmlns:p14="http://schemas.microsoft.com/office/powerpoint/2010/main" val="146365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3E406-3B60-7FFF-D9E7-0D1E194E6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7" name="Object 8">
            <a:extLst>
              <a:ext uri="{FF2B5EF4-FFF2-40B4-BE49-F238E27FC236}">
                <a16:creationId xmlns:a16="http://schemas.microsoft.com/office/drawing/2014/main" id="{D38DD270-C5E0-169F-D61C-18A24E1960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74090" y="4282595"/>
          <a:ext cx="1698592" cy="2165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2686472" imgH="3423870" progId="ChemDraw.Document.6.0">
                  <p:embed/>
                </p:oleObj>
              </mc:Choice>
              <mc:Fallback>
                <p:oleObj name="CS ChemDraw Drawing" r:id="rId2" imgW="2686472" imgH="3423870" progId="ChemDraw.Document.6.0">
                  <p:embed/>
                  <p:pic>
                    <p:nvPicPr>
                      <p:cNvPr id="7" name="Object 8">
                        <a:extLst>
                          <a:ext uri="{FF2B5EF4-FFF2-40B4-BE49-F238E27FC236}">
                            <a16:creationId xmlns:a16="http://schemas.microsoft.com/office/drawing/2014/main" id="{D38DD270-C5E0-169F-D61C-18A24E1960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4090" y="4282595"/>
                        <a:ext cx="1698592" cy="21654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>
            <a:extLst>
              <a:ext uri="{FF2B5EF4-FFF2-40B4-BE49-F238E27FC236}">
                <a16:creationId xmlns:a16="http://schemas.microsoft.com/office/drawing/2014/main" id="{1DF4DE1E-2BA8-5B7F-29C6-29DAC79828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52630" y="4531389"/>
          <a:ext cx="1947566" cy="1916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3296162" imgH="3244050" progId="ChemDraw.Document.6.0">
                  <p:embed/>
                </p:oleObj>
              </mc:Choice>
              <mc:Fallback>
                <p:oleObj name="CS ChemDraw Drawing" r:id="rId4" imgW="3296162" imgH="3244050" progId="ChemDraw.Document.6.0">
                  <p:embed/>
                  <p:pic>
                    <p:nvPicPr>
                      <p:cNvPr id="8" name="Object 9">
                        <a:extLst>
                          <a:ext uri="{FF2B5EF4-FFF2-40B4-BE49-F238E27FC236}">
                            <a16:creationId xmlns:a16="http://schemas.microsoft.com/office/drawing/2014/main" id="{1DF4DE1E-2BA8-5B7F-29C6-29DAC79828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2630" y="4531389"/>
                        <a:ext cx="1947566" cy="19166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>
            <a:extLst>
              <a:ext uri="{FF2B5EF4-FFF2-40B4-BE49-F238E27FC236}">
                <a16:creationId xmlns:a16="http://schemas.microsoft.com/office/drawing/2014/main" id="{6D3AC399-9BED-EFA4-5CB4-6EF013F175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20051" y="4351411"/>
          <a:ext cx="3566155" cy="2096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5778684" imgH="3397950" progId="ChemDraw.Document.6.0">
                  <p:embed/>
                </p:oleObj>
              </mc:Choice>
              <mc:Fallback>
                <p:oleObj name="CS ChemDraw Drawing" r:id="rId6" imgW="5778684" imgH="3397950" progId="ChemDraw.Document.6.0">
                  <p:embed/>
                  <p:pic>
                    <p:nvPicPr>
                      <p:cNvPr id="9" name="Object 10">
                        <a:extLst>
                          <a:ext uri="{FF2B5EF4-FFF2-40B4-BE49-F238E27FC236}">
                            <a16:creationId xmlns:a16="http://schemas.microsoft.com/office/drawing/2014/main" id="{6D3AC399-9BED-EFA4-5CB4-6EF013F175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0051" y="4351411"/>
                        <a:ext cx="3566155" cy="20965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hape 603">
            <a:extLst>
              <a:ext uri="{FF2B5EF4-FFF2-40B4-BE49-F238E27FC236}">
                <a16:creationId xmlns:a16="http://schemas.microsoft.com/office/drawing/2014/main" id="{02737772-8A7C-4B6F-EFDD-B5A40F1EAFEA}"/>
              </a:ext>
            </a:extLst>
          </p:cNvPr>
          <p:cNvSpPr/>
          <p:nvPr/>
        </p:nvSpPr>
        <p:spPr>
          <a:xfrm>
            <a:off x="3948880" y="6524709"/>
            <a:ext cx="449606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/>
              <a:t>Hill et al. </a:t>
            </a:r>
            <a:r>
              <a:rPr lang="en-US" i="1" dirty="0"/>
              <a:t>J. Phys. Chem. </a:t>
            </a:r>
            <a:r>
              <a:rPr lang="en-US" i="1" dirty="0" err="1"/>
              <a:t>Lett</a:t>
            </a:r>
            <a:r>
              <a:rPr lang="en-US" i="1" dirty="0"/>
              <a:t>. </a:t>
            </a:r>
            <a:r>
              <a:rPr lang="en-US" b="1" dirty="0"/>
              <a:t>2015</a:t>
            </a:r>
            <a:r>
              <a:rPr lang="en-US" dirty="0"/>
              <a:t>, 6, 4510.</a:t>
            </a:r>
            <a:endParaRPr dirty="0">
              <a:uFill>
                <a:solidFill/>
              </a:uFill>
            </a:endParaRPr>
          </a:p>
        </p:txBody>
      </p:sp>
      <p:graphicFrame>
        <p:nvGraphicFramePr>
          <p:cNvPr id="11" name="Object 34">
            <a:extLst>
              <a:ext uri="{FF2B5EF4-FFF2-40B4-BE49-F238E27FC236}">
                <a16:creationId xmlns:a16="http://schemas.microsoft.com/office/drawing/2014/main" id="{8A15EDFE-E430-6B01-3F36-A2B4AE5862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12703" y="1182806"/>
          <a:ext cx="3957398" cy="3099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3718560" imgH="2895600" progId="Origin50.Graph">
                  <p:embed/>
                </p:oleObj>
              </mc:Choice>
              <mc:Fallback>
                <p:oleObj name="Graph" r:id="rId8" imgW="3718560" imgH="2895600" progId="Origin50.Graph">
                  <p:embed/>
                  <p:pic>
                    <p:nvPicPr>
                      <p:cNvPr id="11" name="Object 34">
                        <a:extLst>
                          <a:ext uri="{FF2B5EF4-FFF2-40B4-BE49-F238E27FC236}">
                            <a16:creationId xmlns:a16="http://schemas.microsoft.com/office/drawing/2014/main" id="{8A15EDFE-E430-6B01-3F36-A2B4AE5862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2703" y="1182806"/>
                        <a:ext cx="3957398" cy="30997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ED1D0848-6565-FB6E-4139-F67665E20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19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TTA-UC Emission</a:t>
            </a:r>
          </a:p>
        </p:txBody>
      </p:sp>
      <p:grpSp>
        <p:nvGrpSpPr>
          <p:cNvPr id="2" name="Group 34">
            <a:extLst>
              <a:ext uri="{FF2B5EF4-FFF2-40B4-BE49-F238E27FC236}">
                <a16:creationId xmlns:a16="http://schemas.microsoft.com/office/drawing/2014/main" id="{4EF7F02C-0E73-FAFB-F839-6DC11DECADA9}"/>
              </a:ext>
            </a:extLst>
          </p:cNvPr>
          <p:cNvGrpSpPr/>
          <p:nvPr/>
        </p:nvGrpSpPr>
        <p:grpSpPr>
          <a:xfrm>
            <a:off x="1548384" y="1504678"/>
            <a:ext cx="4547616" cy="2121408"/>
            <a:chOff x="4498848" y="1694688"/>
            <a:chExt cx="4547616" cy="2121408"/>
          </a:xfrm>
        </p:grpSpPr>
        <p:sp>
          <p:nvSpPr>
            <p:cNvPr id="3" name="Rounded Rectangle 35">
              <a:extLst>
                <a:ext uri="{FF2B5EF4-FFF2-40B4-BE49-F238E27FC236}">
                  <a16:creationId xmlns:a16="http://schemas.microsoft.com/office/drawing/2014/main" id="{5A848641-469A-81A9-5856-6CAB114B4510}"/>
                </a:ext>
              </a:extLst>
            </p:cNvPr>
            <p:cNvSpPr/>
            <p:nvPr/>
          </p:nvSpPr>
          <p:spPr>
            <a:xfrm>
              <a:off x="4498848" y="1694688"/>
              <a:ext cx="4547616" cy="2121408"/>
            </a:xfrm>
            <a:prstGeom prst="roundRect">
              <a:avLst/>
            </a:prstGeom>
            <a:solidFill>
              <a:srgbClr val="C0504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hape 603">
              <a:extLst>
                <a:ext uri="{FF2B5EF4-FFF2-40B4-BE49-F238E27FC236}">
                  <a16:creationId xmlns:a16="http://schemas.microsoft.com/office/drawing/2014/main" id="{A11F69F3-0AF2-E7D1-D8F8-8CE2E7B28D94}"/>
                </a:ext>
              </a:extLst>
            </p:cNvPr>
            <p:cNvSpPr/>
            <p:nvPr/>
          </p:nvSpPr>
          <p:spPr>
            <a:xfrm>
              <a:off x="4550400" y="3338579"/>
              <a:ext cx="4496064" cy="2462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Castellano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et al. </a:t>
              </a: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J. Phys. Chem. </a:t>
              </a:r>
              <a:r>
                <a:rPr kumimoji="0" lang="en-US" sz="1600" b="0" i="1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Lett</a:t>
              </a: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.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2012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, 3, 299-303.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endParaRPr>
            </a:p>
          </p:txBody>
        </p:sp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ECC8A2B9-5A97-EACF-0A11-666A13E436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54027" y="2321628"/>
              <a:ext cx="1419415" cy="390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76C3399-794F-2EA0-87AA-8D65C98DBF9E}"/>
                </a:ext>
              </a:extLst>
            </p:cNvPr>
            <p:cNvSpPr/>
            <p:nvPr/>
          </p:nvSpPr>
          <p:spPr>
            <a:xfrm>
              <a:off x="6888480" y="1915406"/>
              <a:ext cx="1828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Strong TTA Limit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3162034-251E-7C68-5EB8-A1635FE01AD3}"/>
                </a:ext>
              </a:extLst>
            </p:cNvPr>
            <p:cNvSpPr/>
            <p:nvPr/>
          </p:nvSpPr>
          <p:spPr>
            <a:xfrm>
              <a:off x="4797552" y="1909310"/>
              <a:ext cx="1828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Weak TTA Limit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235088-2B7A-51E4-F4B3-4F70FB0313C0}"/>
                </a:ext>
              </a:extLst>
            </p:cNvPr>
            <p:cNvSpPr txBox="1"/>
            <p:nvPr/>
          </p:nvSpPr>
          <p:spPr>
            <a:xfrm>
              <a:off x="7242048" y="2865120"/>
              <a:ext cx="1085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Slope = 1</a:t>
              </a:r>
            </a:p>
          </p:txBody>
        </p:sp>
        <p:pic>
          <p:nvPicPr>
            <p:cNvPr id="19" name="Picture 13">
              <a:extLst>
                <a:ext uri="{FF2B5EF4-FFF2-40B4-BE49-F238E27FC236}">
                  <a16:creationId xmlns:a16="http://schemas.microsoft.com/office/drawing/2014/main" id="{E1896B7C-2F07-F9C1-1E12-256B6AE79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861752" y="2246948"/>
              <a:ext cx="1466647" cy="605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32CAE1D-F4FC-D5CB-F3AD-E78FC0D3023E}"/>
                </a:ext>
              </a:extLst>
            </p:cNvPr>
            <p:cNvSpPr txBox="1"/>
            <p:nvPr/>
          </p:nvSpPr>
          <p:spPr>
            <a:xfrm>
              <a:off x="5077968" y="2859024"/>
              <a:ext cx="1085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Slope =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2358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7D1B2-B587-3E0C-249F-14B4CD9F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58E4E56-D6E3-DF23-3E33-E1D45CB89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19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Mechanism</a:t>
            </a:r>
          </a:p>
        </p:txBody>
      </p:sp>
      <p:sp>
        <p:nvSpPr>
          <p:cNvPr id="6" name="Shape 1431">
            <a:extLst>
              <a:ext uri="{FF2B5EF4-FFF2-40B4-BE49-F238E27FC236}">
                <a16:creationId xmlns:a16="http://schemas.microsoft.com/office/drawing/2014/main" id="{4D721137-D848-AD68-FF31-8DA815A7E500}"/>
              </a:ext>
            </a:extLst>
          </p:cNvPr>
          <p:cNvSpPr/>
          <p:nvPr/>
        </p:nvSpPr>
        <p:spPr>
          <a:xfrm>
            <a:off x="5298134" y="2385311"/>
            <a:ext cx="45085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T</a:t>
            </a:r>
            <a:r>
              <a:rPr kumimoji="0" sz="2000" b="1" i="0" u="none" strike="noStrike" kern="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1</a:t>
            </a:r>
          </a:p>
        </p:txBody>
      </p:sp>
      <p:sp>
        <p:nvSpPr>
          <p:cNvPr id="7" name="Shape 1432">
            <a:extLst>
              <a:ext uri="{FF2B5EF4-FFF2-40B4-BE49-F238E27FC236}">
                <a16:creationId xmlns:a16="http://schemas.microsoft.com/office/drawing/2014/main" id="{5BAF17AB-BE25-ADA3-FF8B-00E120F5E3B1}"/>
              </a:ext>
            </a:extLst>
          </p:cNvPr>
          <p:cNvSpPr/>
          <p:nvPr/>
        </p:nvSpPr>
        <p:spPr>
          <a:xfrm>
            <a:off x="5306073" y="2113849"/>
            <a:ext cx="45085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S</a:t>
            </a:r>
            <a:r>
              <a:rPr kumimoji="0" sz="2000" b="1" i="0" u="none" strike="noStrike" kern="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1</a:t>
            </a:r>
          </a:p>
        </p:txBody>
      </p:sp>
      <p:sp>
        <p:nvSpPr>
          <p:cNvPr id="8" name="Shape 1433">
            <a:extLst>
              <a:ext uri="{FF2B5EF4-FFF2-40B4-BE49-F238E27FC236}">
                <a16:creationId xmlns:a16="http://schemas.microsoft.com/office/drawing/2014/main" id="{2A1E566F-0B9E-8A96-495F-FDE8A3136C51}"/>
              </a:ext>
            </a:extLst>
          </p:cNvPr>
          <p:cNvSpPr/>
          <p:nvPr/>
        </p:nvSpPr>
        <p:spPr>
          <a:xfrm>
            <a:off x="4409134" y="2305936"/>
            <a:ext cx="417513" cy="30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ISC</a:t>
            </a:r>
          </a:p>
        </p:txBody>
      </p:sp>
      <p:sp>
        <p:nvSpPr>
          <p:cNvPr id="9" name="Shape 1437">
            <a:extLst>
              <a:ext uri="{FF2B5EF4-FFF2-40B4-BE49-F238E27FC236}">
                <a16:creationId xmlns:a16="http://schemas.microsoft.com/office/drawing/2014/main" id="{BE5C07AF-FAB8-50E6-7BD6-E27AF96F20FC}"/>
              </a:ext>
            </a:extLst>
          </p:cNvPr>
          <p:cNvSpPr/>
          <p:nvPr/>
        </p:nvSpPr>
        <p:spPr>
          <a:xfrm>
            <a:off x="4417073" y="3575936"/>
            <a:ext cx="45085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S</a:t>
            </a:r>
            <a:r>
              <a:rPr kumimoji="0" sz="20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0</a:t>
            </a:r>
          </a:p>
        </p:txBody>
      </p:sp>
      <p:sp>
        <p:nvSpPr>
          <p:cNvPr id="10" name="Shape 1438">
            <a:extLst>
              <a:ext uri="{FF2B5EF4-FFF2-40B4-BE49-F238E27FC236}">
                <a16:creationId xmlns:a16="http://schemas.microsoft.com/office/drawing/2014/main" id="{75E938E1-FEE5-D148-8A14-08C469F2753B}"/>
              </a:ext>
            </a:extLst>
          </p:cNvPr>
          <p:cNvSpPr/>
          <p:nvPr/>
        </p:nvSpPr>
        <p:spPr>
          <a:xfrm>
            <a:off x="4244036" y="2840926"/>
            <a:ext cx="415925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ET</a:t>
            </a:r>
          </a:p>
        </p:txBody>
      </p:sp>
      <p:sp>
        <p:nvSpPr>
          <p:cNvPr id="11" name="Shape 1439">
            <a:extLst>
              <a:ext uri="{FF2B5EF4-FFF2-40B4-BE49-F238E27FC236}">
                <a16:creationId xmlns:a16="http://schemas.microsoft.com/office/drawing/2014/main" id="{7AB7E144-1087-6D21-D375-B6DAA6017370}"/>
              </a:ext>
            </a:extLst>
          </p:cNvPr>
          <p:cNvSpPr/>
          <p:nvPr/>
        </p:nvSpPr>
        <p:spPr>
          <a:xfrm flipV="1">
            <a:off x="5161293" y="2363086"/>
            <a:ext cx="1" cy="1563688"/>
          </a:xfrm>
          <a:prstGeom prst="line">
            <a:avLst/>
          </a:prstGeom>
          <a:ln w="19050">
            <a:solidFill>
              <a:srgbClr val="BFBFBF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2" name="Shape 1440">
            <a:extLst>
              <a:ext uri="{FF2B5EF4-FFF2-40B4-BE49-F238E27FC236}">
                <a16:creationId xmlns:a16="http://schemas.microsoft.com/office/drawing/2014/main" id="{BA465352-E208-2849-747B-6FAEE73C801F}"/>
              </a:ext>
            </a:extLst>
          </p:cNvPr>
          <p:cNvSpPr/>
          <p:nvPr/>
        </p:nvSpPr>
        <p:spPr>
          <a:xfrm flipV="1">
            <a:off x="5104143" y="2371026"/>
            <a:ext cx="1" cy="1562101"/>
          </a:xfrm>
          <a:prstGeom prst="line">
            <a:avLst/>
          </a:prstGeom>
          <a:ln w="19050">
            <a:solidFill/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3" name="Shape 1441">
            <a:extLst>
              <a:ext uri="{FF2B5EF4-FFF2-40B4-BE49-F238E27FC236}">
                <a16:creationId xmlns:a16="http://schemas.microsoft.com/office/drawing/2014/main" id="{7E8186C8-0DE6-6F9B-A1B2-D801CA50A0D6}"/>
              </a:ext>
            </a:extLst>
          </p:cNvPr>
          <p:cNvSpPr/>
          <p:nvPr/>
        </p:nvSpPr>
        <p:spPr>
          <a:xfrm>
            <a:off x="4896181" y="2383727"/>
            <a:ext cx="1" cy="203201"/>
          </a:xfrm>
          <a:prstGeom prst="line">
            <a:avLst/>
          </a:prstGeom>
          <a:ln w="19050">
            <a:solidFill>
              <a:srgbClr val="BFBFBF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4" name="Shape 1442">
            <a:extLst>
              <a:ext uri="{FF2B5EF4-FFF2-40B4-BE49-F238E27FC236}">
                <a16:creationId xmlns:a16="http://schemas.microsoft.com/office/drawing/2014/main" id="{22169F67-ABC1-F915-4AFF-F5BFB64B8D20}"/>
              </a:ext>
            </a:extLst>
          </p:cNvPr>
          <p:cNvSpPr/>
          <p:nvPr/>
        </p:nvSpPr>
        <p:spPr>
          <a:xfrm>
            <a:off x="4839031" y="2371027"/>
            <a:ext cx="1" cy="201613"/>
          </a:xfrm>
          <a:prstGeom prst="line">
            <a:avLst/>
          </a:prstGeom>
          <a:ln w="19050">
            <a:solidFill/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5" name="Shape 1443">
            <a:extLst>
              <a:ext uri="{FF2B5EF4-FFF2-40B4-BE49-F238E27FC236}">
                <a16:creationId xmlns:a16="http://schemas.microsoft.com/office/drawing/2014/main" id="{DCEA2F2A-1B45-C332-8A4C-53B5055EC608}"/>
              </a:ext>
            </a:extLst>
          </p:cNvPr>
          <p:cNvSpPr/>
          <p:nvPr/>
        </p:nvSpPr>
        <p:spPr>
          <a:xfrm flipH="1">
            <a:off x="4015433" y="2648839"/>
            <a:ext cx="638176" cy="409577"/>
          </a:xfrm>
          <a:prstGeom prst="line">
            <a:avLst/>
          </a:prstGeom>
          <a:ln w="19050">
            <a:solidFill>
              <a:srgbClr val="BFBFBF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6" name="Shape 1444">
            <a:extLst>
              <a:ext uri="{FF2B5EF4-FFF2-40B4-BE49-F238E27FC236}">
                <a16:creationId xmlns:a16="http://schemas.microsoft.com/office/drawing/2014/main" id="{2B63139B-4D56-BF2F-994D-54BB69FD6064}"/>
              </a:ext>
            </a:extLst>
          </p:cNvPr>
          <p:cNvSpPr/>
          <p:nvPr/>
        </p:nvSpPr>
        <p:spPr>
          <a:xfrm flipH="1">
            <a:off x="3969398" y="2591689"/>
            <a:ext cx="638176" cy="409577"/>
          </a:xfrm>
          <a:prstGeom prst="line">
            <a:avLst/>
          </a:prstGeom>
          <a:ln w="19050">
            <a:solidFill/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7" name="Shape 1445">
            <a:extLst>
              <a:ext uri="{FF2B5EF4-FFF2-40B4-BE49-F238E27FC236}">
                <a16:creationId xmlns:a16="http://schemas.microsoft.com/office/drawing/2014/main" id="{08155B51-EC52-73E4-BAB6-CC3B4966DBFE}"/>
              </a:ext>
            </a:extLst>
          </p:cNvPr>
          <p:cNvSpPr/>
          <p:nvPr/>
        </p:nvSpPr>
        <p:spPr>
          <a:xfrm flipH="1">
            <a:off x="3829381" y="3026661"/>
            <a:ext cx="1" cy="1139825"/>
          </a:xfrm>
          <a:prstGeom prst="line">
            <a:avLst/>
          </a:prstGeom>
          <a:ln w="19050">
            <a:solidFill>
              <a:srgbClr val="BFBFBF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8" name="Shape 1446">
            <a:extLst>
              <a:ext uri="{FF2B5EF4-FFF2-40B4-BE49-F238E27FC236}">
                <a16:creationId xmlns:a16="http://schemas.microsoft.com/office/drawing/2014/main" id="{D2F45E13-D53B-0FBC-2753-5F237E0C7725}"/>
              </a:ext>
            </a:extLst>
          </p:cNvPr>
          <p:cNvSpPr/>
          <p:nvPr/>
        </p:nvSpPr>
        <p:spPr>
          <a:xfrm flipV="1">
            <a:off x="3828111" y="1859848"/>
            <a:ext cx="1" cy="1120776"/>
          </a:xfrm>
          <a:prstGeom prst="line">
            <a:avLst/>
          </a:prstGeom>
          <a:ln w="19050">
            <a:solidFill/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9" name="Shape 1468">
            <a:extLst>
              <a:ext uri="{FF2B5EF4-FFF2-40B4-BE49-F238E27FC236}">
                <a16:creationId xmlns:a16="http://schemas.microsoft.com/office/drawing/2014/main" id="{0E24F84B-F45C-B80A-9DF1-F7A509233A5F}"/>
              </a:ext>
            </a:extLst>
          </p:cNvPr>
          <p:cNvSpPr/>
          <p:nvPr/>
        </p:nvSpPr>
        <p:spPr>
          <a:xfrm>
            <a:off x="5176691" y="2954875"/>
            <a:ext cx="47783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</a:rPr>
              <a:t>h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ymbol" pitchFamily="18" charset="2"/>
              </a:rPr>
              <a:t>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</a:endParaRPr>
          </a:p>
        </p:txBody>
      </p:sp>
      <p:sp>
        <p:nvSpPr>
          <p:cNvPr id="20" name="Shape 1469">
            <a:extLst>
              <a:ext uri="{FF2B5EF4-FFF2-40B4-BE49-F238E27FC236}">
                <a16:creationId xmlns:a16="http://schemas.microsoft.com/office/drawing/2014/main" id="{6D20B063-CC57-BE0D-A6B0-9455428EB83D}"/>
              </a:ext>
            </a:extLst>
          </p:cNvPr>
          <p:cNvSpPr/>
          <p:nvPr/>
        </p:nvSpPr>
        <p:spPr>
          <a:xfrm>
            <a:off x="3942410" y="1459098"/>
            <a:ext cx="45085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S</a:t>
            </a:r>
            <a:r>
              <a:rPr kumimoji="0" sz="20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1</a:t>
            </a:r>
          </a:p>
        </p:txBody>
      </p:sp>
      <p:sp>
        <p:nvSpPr>
          <p:cNvPr id="21" name="Shape 1470">
            <a:extLst>
              <a:ext uri="{FF2B5EF4-FFF2-40B4-BE49-F238E27FC236}">
                <a16:creationId xmlns:a16="http://schemas.microsoft.com/office/drawing/2014/main" id="{8685C87B-49C5-86F5-EE77-0174A5F98999}"/>
              </a:ext>
            </a:extLst>
          </p:cNvPr>
          <p:cNvSpPr/>
          <p:nvPr/>
        </p:nvSpPr>
        <p:spPr>
          <a:xfrm flipH="1">
            <a:off x="3023246" y="4818952"/>
            <a:ext cx="23812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22" name="Shape 1471">
            <a:extLst>
              <a:ext uri="{FF2B5EF4-FFF2-40B4-BE49-F238E27FC236}">
                <a16:creationId xmlns:a16="http://schemas.microsoft.com/office/drawing/2014/main" id="{1E9530BE-32DA-F2B9-8D89-BBF3822D974D}"/>
              </a:ext>
            </a:extLst>
          </p:cNvPr>
          <p:cNvSpPr/>
          <p:nvPr/>
        </p:nvSpPr>
        <p:spPr>
          <a:xfrm flipH="1">
            <a:off x="3993209" y="4818952"/>
            <a:ext cx="95250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23" name="Shape 1472">
            <a:extLst>
              <a:ext uri="{FF2B5EF4-FFF2-40B4-BE49-F238E27FC236}">
                <a16:creationId xmlns:a16="http://schemas.microsoft.com/office/drawing/2014/main" id="{2970D27C-9EC9-B92A-0C66-51381B209E14}"/>
              </a:ext>
            </a:extLst>
          </p:cNvPr>
          <p:cNvSpPr/>
          <p:nvPr/>
        </p:nvSpPr>
        <p:spPr>
          <a:xfrm flipH="1">
            <a:off x="4488509" y="4822127"/>
            <a:ext cx="95250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24" name="Shape 1473">
            <a:extLst>
              <a:ext uri="{FF2B5EF4-FFF2-40B4-BE49-F238E27FC236}">
                <a16:creationId xmlns:a16="http://schemas.microsoft.com/office/drawing/2014/main" id="{4C59E1BA-E09D-176B-A5B5-12C672CD981E}"/>
              </a:ext>
            </a:extLst>
          </p:cNvPr>
          <p:cNvSpPr/>
          <p:nvPr/>
        </p:nvSpPr>
        <p:spPr>
          <a:xfrm>
            <a:off x="2399361" y="1142038"/>
            <a:ext cx="635000" cy="311151"/>
          </a:xfrm>
          <a:prstGeom prst="rect">
            <a:avLst/>
          </a:prstGeom>
          <a:solidFill>
            <a:srgbClr val="825CA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Shape 1474">
            <a:extLst>
              <a:ext uri="{FF2B5EF4-FFF2-40B4-BE49-F238E27FC236}">
                <a16:creationId xmlns:a16="http://schemas.microsoft.com/office/drawing/2014/main" id="{D9345F1E-2708-8C05-C84A-F4655C175C6A}"/>
              </a:ext>
            </a:extLst>
          </p:cNvPr>
          <p:cNvSpPr/>
          <p:nvPr/>
        </p:nvSpPr>
        <p:spPr>
          <a:xfrm>
            <a:off x="2400509" y="4471913"/>
            <a:ext cx="641350" cy="558801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Shape 1475">
            <a:extLst>
              <a:ext uri="{FF2B5EF4-FFF2-40B4-BE49-F238E27FC236}">
                <a16:creationId xmlns:a16="http://schemas.microsoft.com/office/drawing/2014/main" id="{A0DF370F-A10B-B0F1-89DD-006A5FF81C5E}"/>
              </a:ext>
            </a:extLst>
          </p:cNvPr>
          <p:cNvSpPr/>
          <p:nvPr/>
        </p:nvSpPr>
        <p:spPr>
          <a:xfrm>
            <a:off x="2397773" y="1134100"/>
            <a:ext cx="63817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27" name="Shape 1476">
            <a:extLst>
              <a:ext uri="{FF2B5EF4-FFF2-40B4-BE49-F238E27FC236}">
                <a16:creationId xmlns:a16="http://schemas.microsoft.com/office/drawing/2014/main" id="{409D87ED-1B7D-0CB7-CDFF-20259DA042B8}"/>
              </a:ext>
            </a:extLst>
          </p:cNvPr>
          <p:cNvSpPr/>
          <p:nvPr/>
        </p:nvSpPr>
        <p:spPr>
          <a:xfrm flipV="1">
            <a:off x="2391388" y="4478263"/>
            <a:ext cx="642939" cy="1589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28" name="Shape 1477">
            <a:extLst>
              <a:ext uri="{FF2B5EF4-FFF2-40B4-BE49-F238E27FC236}">
                <a16:creationId xmlns:a16="http://schemas.microsoft.com/office/drawing/2014/main" id="{052729F1-EB6C-DD2F-8662-DB26743C5A3B}"/>
              </a:ext>
            </a:extLst>
          </p:cNvPr>
          <p:cNvSpPr/>
          <p:nvPr/>
        </p:nvSpPr>
        <p:spPr>
          <a:xfrm flipV="1">
            <a:off x="2443810" y="4581447"/>
            <a:ext cx="539751" cy="217488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29" name="Shape 1478">
            <a:extLst>
              <a:ext uri="{FF2B5EF4-FFF2-40B4-BE49-F238E27FC236}">
                <a16:creationId xmlns:a16="http://schemas.microsoft.com/office/drawing/2014/main" id="{571DFC94-4197-099D-B25C-938E9B82F8B1}"/>
              </a:ext>
            </a:extLst>
          </p:cNvPr>
          <p:cNvSpPr/>
          <p:nvPr/>
        </p:nvSpPr>
        <p:spPr>
          <a:xfrm flipV="1">
            <a:off x="3031185" y="1138708"/>
            <a:ext cx="0" cy="3904433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0" name="Shape 1479">
            <a:extLst>
              <a:ext uri="{FF2B5EF4-FFF2-40B4-BE49-F238E27FC236}">
                <a16:creationId xmlns:a16="http://schemas.microsoft.com/office/drawing/2014/main" id="{93C9259B-2FF2-06B8-1A42-EA414622D22C}"/>
              </a:ext>
            </a:extLst>
          </p:cNvPr>
          <p:cNvSpPr/>
          <p:nvPr/>
        </p:nvSpPr>
        <p:spPr>
          <a:xfrm>
            <a:off x="2397773" y="1442071"/>
            <a:ext cx="63817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1" name="Shape 1480">
            <a:extLst>
              <a:ext uri="{FF2B5EF4-FFF2-40B4-BE49-F238E27FC236}">
                <a16:creationId xmlns:a16="http://schemas.microsoft.com/office/drawing/2014/main" id="{7A4B79FF-AEF1-D83B-00C7-958BB4154B94}"/>
              </a:ext>
            </a:extLst>
          </p:cNvPr>
          <p:cNvSpPr/>
          <p:nvPr/>
        </p:nvSpPr>
        <p:spPr>
          <a:xfrm>
            <a:off x="2434285" y="5032015"/>
            <a:ext cx="101917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Zr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O</a:t>
            </a:r>
            <a:r>
              <a:rPr kumimoji="0" sz="20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2</a:t>
            </a:r>
          </a:p>
        </p:txBody>
      </p:sp>
      <p:sp>
        <p:nvSpPr>
          <p:cNvPr id="32" name="Shape 1481">
            <a:extLst>
              <a:ext uri="{FF2B5EF4-FFF2-40B4-BE49-F238E27FC236}">
                <a16:creationId xmlns:a16="http://schemas.microsoft.com/office/drawing/2014/main" id="{24C12EC0-8828-CA59-BD31-0FE88AF821F4}"/>
              </a:ext>
            </a:extLst>
          </p:cNvPr>
          <p:cNvSpPr/>
          <p:nvPr/>
        </p:nvSpPr>
        <p:spPr>
          <a:xfrm flipV="1">
            <a:off x="2443810" y="4773538"/>
            <a:ext cx="539751" cy="217489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3" name="Shape 1482">
            <a:extLst>
              <a:ext uri="{FF2B5EF4-FFF2-40B4-BE49-F238E27FC236}">
                <a16:creationId xmlns:a16="http://schemas.microsoft.com/office/drawing/2014/main" id="{B4C9568D-0590-0FB1-D774-B6294631BE91}"/>
              </a:ext>
            </a:extLst>
          </p:cNvPr>
          <p:cNvSpPr/>
          <p:nvPr/>
        </p:nvSpPr>
        <p:spPr>
          <a:xfrm>
            <a:off x="3329636" y="3015552"/>
            <a:ext cx="639763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4" name="Shape 1483">
            <a:extLst>
              <a:ext uri="{FF2B5EF4-FFF2-40B4-BE49-F238E27FC236}">
                <a16:creationId xmlns:a16="http://schemas.microsoft.com/office/drawing/2014/main" id="{5F071AFA-AF6E-A269-F599-160235177FAB}"/>
              </a:ext>
            </a:extLst>
          </p:cNvPr>
          <p:cNvSpPr/>
          <p:nvPr/>
        </p:nvSpPr>
        <p:spPr>
          <a:xfrm>
            <a:off x="3324871" y="1842386"/>
            <a:ext cx="638176" cy="0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5" name="Shape 1484">
            <a:extLst>
              <a:ext uri="{FF2B5EF4-FFF2-40B4-BE49-F238E27FC236}">
                <a16:creationId xmlns:a16="http://schemas.microsoft.com/office/drawing/2014/main" id="{14985A3B-0C64-0BA5-3288-5535BE21FE1F}"/>
              </a:ext>
            </a:extLst>
          </p:cNvPr>
          <p:cNvSpPr/>
          <p:nvPr/>
        </p:nvSpPr>
        <p:spPr>
          <a:xfrm>
            <a:off x="3326461" y="4212527"/>
            <a:ext cx="639763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6" name="Shape 1485">
            <a:extLst>
              <a:ext uri="{FF2B5EF4-FFF2-40B4-BE49-F238E27FC236}">
                <a16:creationId xmlns:a16="http://schemas.microsoft.com/office/drawing/2014/main" id="{BFBF614A-CFB4-C93B-42E9-3293A9C9BF83}"/>
              </a:ext>
            </a:extLst>
          </p:cNvPr>
          <p:cNvSpPr/>
          <p:nvPr/>
        </p:nvSpPr>
        <p:spPr>
          <a:xfrm>
            <a:off x="2062811" y="1096963"/>
            <a:ext cx="57308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CB</a:t>
            </a:r>
          </a:p>
        </p:txBody>
      </p:sp>
      <p:sp>
        <p:nvSpPr>
          <p:cNvPr id="37" name="Shape 1486">
            <a:extLst>
              <a:ext uri="{FF2B5EF4-FFF2-40B4-BE49-F238E27FC236}">
                <a16:creationId xmlns:a16="http://schemas.microsoft.com/office/drawing/2014/main" id="{A5E150FB-5680-68CA-060D-DC44AB4D1F94}"/>
              </a:ext>
            </a:extLst>
          </p:cNvPr>
          <p:cNvSpPr/>
          <p:nvPr/>
        </p:nvSpPr>
        <p:spPr>
          <a:xfrm>
            <a:off x="2050109" y="4564952"/>
            <a:ext cx="63023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VB</a:t>
            </a:r>
          </a:p>
        </p:txBody>
      </p:sp>
      <p:sp>
        <p:nvSpPr>
          <p:cNvPr id="38" name="Shape 1487">
            <a:extLst>
              <a:ext uri="{FF2B5EF4-FFF2-40B4-BE49-F238E27FC236}">
                <a16:creationId xmlns:a16="http://schemas.microsoft.com/office/drawing/2014/main" id="{98DC199B-73B9-DAC9-5151-FC1E329514DE}"/>
              </a:ext>
            </a:extLst>
          </p:cNvPr>
          <p:cNvSpPr/>
          <p:nvPr/>
        </p:nvSpPr>
        <p:spPr>
          <a:xfrm>
            <a:off x="3080918" y="2639632"/>
            <a:ext cx="45085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T</a:t>
            </a:r>
            <a:r>
              <a:rPr kumimoji="0" sz="20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1</a:t>
            </a:r>
          </a:p>
        </p:txBody>
      </p:sp>
      <p:sp>
        <p:nvSpPr>
          <p:cNvPr id="39" name="Shape 1488">
            <a:extLst>
              <a:ext uri="{FF2B5EF4-FFF2-40B4-BE49-F238E27FC236}">
                <a16:creationId xmlns:a16="http://schemas.microsoft.com/office/drawing/2014/main" id="{88413E9A-623F-5E3B-6F10-A7F290981511}"/>
              </a:ext>
            </a:extLst>
          </p:cNvPr>
          <p:cNvSpPr/>
          <p:nvPr/>
        </p:nvSpPr>
        <p:spPr>
          <a:xfrm>
            <a:off x="4636148" y="2609152"/>
            <a:ext cx="639763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40" name="Shape 1489">
            <a:extLst>
              <a:ext uri="{FF2B5EF4-FFF2-40B4-BE49-F238E27FC236}">
                <a16:creationId xmlns:a16="http://schemas.microsoft.com/office/drawing/2014/main" id="{6A20D2D9-F6DE-CCBC-F35D-841176AE1A05}"/>
              </a:ext>
            </a:extLst>
          </p:cNvPr>
          <p:cNvSpPr/>
          <p:nvPr/>
        </p:nvSpPr>
        <p:spPr>
          <a:xfrm>
            <a:off x="4634560" y="3950586"/>
            <a:ext cx="638175" cy="0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41" name="Shape 1490">
            <a:extLst>
              <a:ext uri="{FF2B5EF4-FFF2-40B4-BE49-F238E27FC236}">
                <a16:creationId xmlns:a16="http://schemas.microsoft.com/office/drawing/2014/main" id="{B006BEC1-DF19-9CDA-291F-F796CFFA0448}"/>
              </a:ext>
            </a:extLst>
          </p:cNvPr>
          <p:cNvSpPr/>
          <p:nvPr/>
        </p:nvSpPr>
        <p:spPr>
          <a:xfrm>
            <a:off x="4640911" y="2342452"/>
            <a:ext cx="639763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pic>
        <p:nvPicPr>
          <p:cNvPr id="42" name="image.pdf">
            <a:extLst>
              <a:ext uri="{FF2B5EF4-FFF2-40B4-BE49-F238E27FC236}">
                <a16:creationId xmlns:a16="http://schemas.microsoft.com/office/drawing/2014/main" id="{45C83229-293E-C6F5-FA12-69A87688169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5216" y="1886200"/>
            <a:ext cx="161926" cy="3219451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1492">
            <a:extLst>
              <a:ext uri="{FF2B5EF4-FFF2-40B4-BE49-F238E27FC236}">
                <a16:creationId xmlns:a16="http://schemas.microsoft.com/office/drawing/2014/main" id="{AE3EA392-31A4-A62B-8B23-2873C5CB2F13}"/>
              </a:ext>
            </a:extLst>
          </p:cNvPr>
          <p:cNvSpPr/>
          <p:nvPr/>
        </p:nvSpPr>
        <p:spPr>
          <a:xfrm>
            <a:off x="1710614" y="3113977"/>
            <a:ext cx="33496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E</a:t>
            </a:r>
          </a:p>
        </p:txBody>
      </p:sp>
      <p:sp>
        <p:nvSpPr>
          <p:cNvPr id="44" name="Shape 1493">
            <a:extLst>
              <a:ext uri="{FF2B5EF4-FFF2-40B4-BE49-F238E27FC236}">
                <a16:creationId xmlns:a16="http://schemas.microsoft.com/office/drawing/2014/main" id="{B7E53023-70D2-C42B-F9FC-088658B06E90}"/>
              </a:ext>
            </a:extLst>
          </p:cNvPr>
          <p:cNvSpPr/>
          <p:nvPr/>
        </p:nvSpPr>
        <p:spPr>
          <a:xfrm>
            <a:off x="3080918" y="3871849"/>
            <a:ext cx="45085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S</a:t>
            </a:r>
            <a:r>
              <a:rPr kumimoji="0" sz="20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0</a:t>
            </a:r>
          </a:p>
        </p:txBody>
      </p:sp>
      <p:sp>
        <p:nvSpPr>
          <p:cNvPr id="45" name="Shape 1495">
            <a:extLst>
              <a:ext uri="{FF2B5EF4-FFF2-40B4-BE49-F238E27FC236}">
                <a16:creationId xmlns:a16="http://schemas.microsoft.com/office/drawing/2014/main" id="{CFA75270-8EE7-50B4-1B2E-BE5042E6D64A}"/>
              </a:ext>
            </a:extLst>
          </p:cNvPr>
          <p:cNvSpPr/>
          <p:nvPr/>
        </p:nvSpPr>
        <p:spPr>
          <a:xfrm flipV="1">
            <a:off x="2394310" y="5029548"/>
            <a:ext cx="642939" cy="1589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46" name="Shape 1496">
            <a:extLst>
              <a:ext uri="{FF2B5EF4-FFF2-40B4-BE49-F238E27FC236}">
                <a16:creationId xmlns:a16="http://schemas.microsoft.com/office/drawing/2014/main" id="{792F0B43-6C64-0D13-CAFA-669D786EEA8A}"/>
              </a:ext>
            </a:extLst>
          </p:cNvPr>
          <p:cNvSpPr/>
          <p:nvPr/>
        </p:nvSpPr>
        <p:spPr>
          <a:xfrm>
            <a:off x="3211360" y="4604731"/>
            <a:ext cx="765003" cy="419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/>
              <a:ea typeface="+mn-ea"/>
              <a:cs typeface="+mn-cs"/>
            </a:endParaRPr>
          </a:p>
        </p:txBody>
      </p:sp>
      <p:sp>
        <p:nvSpPr>
          <p:cNvPr id="47" name="Shape 1497">
            <a:extLst>
              <a:ext uri="{FF2B5EF4-FFF2-40B4-BE49-F238E27FC236}">
                <a16:creationId xmlns:a16="http://schemas.microsoft.com/office/drawing/2014/main" id="{32395D7D-C55F-1724-BCD3-3FFEECD87B9E}"/>
              </a:ext>
            </a:extLst>
          </p:cNvPr>
          <p:cNvSpPr/>
          <p:nvPr/>
        </p:nvSpPr>
        <p:spPr>
          <a:xfrm>
            <a:off x="4592731" y="4604731"/>
            <a:ext cx="765003" cy="419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/>
              <a:ea typeface="+mn-ea"/>
              <a:cs typeface="+mn-cs"/>
            </a:endParaRPr>
          </a:p>
        </p:txBody>
      </p:sp>
      <p:sp>
        <p:nvSpPr>
          <p:cNvPr id="48" name="Shape 1498">
            <a:extLst>
              <a:ext uri="{FF2B5EF4-FFF2-40B4-BE49-F238E27FC236}">
                <a16:creationId xmlns:a16="http://schemas.microsoft.com/office/drawing/2014/main" id="{2E1DDCCF-3BE0-1359-ADAD-00C057DAF52B}"/>
              </a:ext>
            </a:extLst>
          </p:cNvPr>
          <p:cNvSpPr/>
          <p:nvPr/>
        </p:nvSpPr>
        <p:spPr>
          <a:xfrm>
            <a:off x="4099998" y="4625013"/>
            <a:ext cx="378530" cy="378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AFFB8F"/>
              </a:gs>
              <a:gs pos="100000">
                <a:srgbClr val="286D06"/>
              </a:gs>
            </a:gsLst>
            <a:path path="circle">
              <a:fillToRect l="37721" t="-19636" r="62278" b="119636"/>
            </a:path>
          </a:gradFill>
          <a:ln w="19050">
            <a:solidFill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9" name="Shape 1499">
            <a:extLst>
              <a:ext uri="{FF2B5EF4-FFF2-40B4-BE49-F238E27FC236}">
                <a16:creationId xmlns:a16="http://schemas.microsoft.com/office/drawing/2014/main" id="{0B8A7A02-D9BE-B99C-19E6-A9B067676E9F}"/>
              </a:ext>
            </a:extLst>
          </p:cNvPr>
          <p:cNvSpPr/>
          <p:nvPr/>
        </p:nvSpPr>
        <p:spPr>
          <a:xfrm>
            <a:off x="4749808" y="4662851"/>
            <a:ext cx="45085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000" b="1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uFillTx/>
              </a:defRPr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S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</a:endParaRPr>
          </a:p>
        </p:txBody>
      </p:sp>
      <p:sp>
        <p:nvSpPr>
          <p:cNvPr id="50" name="Shape 1500">
            <a:extLst>
              <a:ext uri="{FF2B5EF4-FFF2-40B4-BE49-F238E27FC236}">
                <a16:creationId xmlns:a16="http://schemas.microsoft.com/office/drawing/2014/main" id="{1044C5CD-C2DB-CA89-C781-A2A3804F7DDB}"/>
              </a:ext>
            </a:extLst>
          </p:cNvPr>
          <p:cNvSpPr/>
          <p:nvPr/>
        </p:nvSpPr>
        <p:spPr>
          <a:xfrm>
            <a:off x="4084386" y="4647861"/>
            <a:ext cx="45085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000" b="1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uFillTx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Zn</a:t>
            </a:r>
          </a:p>
        </p:txBody>
      </p:sp>
      <p:sp>
        <p:nvSpPr>
          <p:cNvPr id="51" name="Shape 1501">
            <a:extLst>
              <a:ext uri="{FF2B5EF4-FFF2-40B4-BE49-F238E27FC236}">
                <a16:creationId xmlns:a16="http://schemas.microsoft.com/office/drawing/2014/main" id="{81438C62-D0AE-0C4E-0451-C440CCBE3F79}"/>
              </a:ext>
            </a:extLst>
          </p:cNvPr>
          <p:cNvSpPr/>
          <p:nvPr/>
        </p:nvSpPr>
        <p:spPr>
          <a:xfrm>
            <a:off x="3359004" y="4670564"/>
            <a:ext cx="45085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000" b="1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uFillTx/>
              </a:defRPr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A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</a:endParaRPr>
          </a:p>
        </p:txBody>
      </p:sp>
      <p:sp>
        <p:nvSpPr>
          <p:cNvPr id="52" name="Shape 1502">
            <a:extLst>
              <a:ext uri="{FF2B5EF4-FFF2-40B4-BE49-F238E27FC236}">
                <a16:creationId xmlns:a16="http://schemas.microsoft.com/office/drawing/2014/main" id="{BA83F8E7-06AE-C876-6E8E-A40ABABCE90C}"/>
              </a:ext>
            </a:extLst>
          </p:cNvPr>
          <p:cNvSpPr/>
          <p:nvPr/>
        </p:nvSpPr>
        <p:spPr>
          <a:xfrm flipH="1" flipV="1">
            <a:off x="3053636" y="1470934"/>
            <a:ext cx="309563" cy="360043"/>
          </a:xfrm>
          <a:prstGeom prst="line">
            <a:avLst/>
          </a:prstGeom>
          <a:ln w="57150">
            <a:solidFill>
              <a:srgbClr val="FF0000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EC5FE1-419E-9EEE-4686-4C17DE89F8C2}"/>
              </a:ext>
            </a:extLst>
          </p:cNvPr>
          <p:cNvSpPr/>
          <p:nvPr/>
        </p:nvSpPr>
        <p:spPr>
          <a:xfrm>
            <a:off x="3229919" y="1204951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54" name="Group 154">
            <a:extLst>
              <a:ext uri="{FF2B5EF4-FFF2-40B4-BE49-F238E27FC236}">
                <a16:creationId xmlns:a16="http://schemas.microsoft.com/office/drawing/2014/main" id="{F102B190-8EBB-0B3F-6014-D221A60F2FAD}"/>
              </a:ext>
            </a:extLst>
          </p:cNvPr>
          <p:cNvGrpSpPr/>
          <p:nvPr/>
        </p:nvGrpSpPr>
        <p:grpSpPr>
          <a:xfrm>
            <a:off x="6109855" y="1466351"/>
            <a:ext cx="3706813" cy="3880693"/>
            <a:chOff x="5109477" y="1924212"/>
            <a:chExt cx="3706813" cy="3880693"/>
          </a:xfrm>
        </p:grpSpPr>
        <p:sp>
          <p:nvSpPr>
            <p:cNvPr id="55" name="Shape 1431">
              <a:extLst>
                <a:ext uri="{FF2B5EF4-FFF2-40B4-BE49-F238E27FC236}">
                  <a16:creationId xmlns:a16="http://schemas.microsoft.com/office/drawing/2014/main" id="{8138482E-E236-364A-0899-186852E2BAC7}"/>
                </a:ext>
              </a:extLst>
            </p:cNvPr>
            <p:cNvSpPr/>
            <p:nvPr/>
          </p:nvSpPr>
          <p:spPr>
            <a:xfrm>
              <a:off x="8357502" y="2850428"/>
              <a:ext cx="450850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uFillTx/>
                </a:defRPr>
              </a:pPr>
              <a:r>
                <a:rPr kumimoji="0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T</a:t>
              </a:r>
              <a:r>
                <a:rPr kumimoji="0" sz="2000" b="1" i="0" u="none" strike="noStrike" kern="0" cap="none" spc="0" normalizeH="0" baseline="-2500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1</a:t>
              </a:r>
            </a:p>
          </p:txBody>
        </p:sp>
        <p:sp>
          <p:nvSpPr>
            <p:cNvPr id="56" name="Shape 1432">
              <a:extLst>
                <a:ext uri="{FF2B5EF4-FFF2-40B4-BE49-F238E27FC236}">
                  <a16:creationId xmlns:a16="http://schemas.microsoft.com/office/drawing/2014/main" id="{6D3DA34A-6CEB-BEF5-FE3B-0A700F6E301B}"/>
                </a:ext>
              </a:extLst>
            </p:cNvPr>
            <p:cNvSpPr/>
            <p:nvPr/>
          </p:nvSpPr>
          <p:spPr>
            <a:xfrm>
              <a:off x="8365439" y="2578965"/>
              <a:ext cx="450851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uFillTx/>
                </a:defRPr>
              </a:pPr>
              <a:r>
                <a:rPr kumimoji="0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S</a:t>
              </a:r>
              <a:r>
                <a:rPr kumimoji="0" sz="2000" b="1" i="0" u="none" strike="noStrike" kern="0" cap="none" spc="0" normalizeH="0" baseline="-2500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1</a:t>
              </a:r>
            </a:p>
          </p:txBody>
        </p:sp>
        <p:sp>
          <p:nvSpPr>
            <p:cNvPr id="57" name="Shape 1433">
              <a:extLst>
                <a:ext uri="{FF2B5EF4-FFF2-40B4-BE49-F238E27FC236}">
                  <a16:creationId xmlns:a16="http://schemas.microsoft.com/office/drawing/2014/main" id="{38322760-03D8-2C62-AE4A-5D997A648E78}"/>
                </a:ext>
              </a:extLst>
            </p:cNvPr>
            <p:cNvSpPr/>
            <p:nvPr/>
          </p:nvSpPr>
          <p:spPr>
            <a:xfrm>
              <a:off x="7468502" y="2771053"/>
              <a:ext cx="417513" cy="3073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1400"/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Tx/>
                </a:defRPr>
              </a:pPr>
              <a:r>
                <a:rPr kumimoji="0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ISC</a:t>
              </a:r>
            </a:p>
          </p:txBody>
        </p:sp>
        <p:sp>
          <p:nvSpPr>
            <p:cNvPr id="58" name="Shape 1437">
              <a:extLst>
                <a:ext uri="{FF2B5EF4-FFF2-40B4-BE49-F238E27FC236}">
                  <a16:creationId xmlns:a16="http://schemas.microsoft.com/office/drawing/2014/main" id="{EFC7FDC5-AE9A-DE9E-7654-07E1088DF28B}"/>
                </a:ext>
              </a:extLst>
            </p:cNvPr>
            <p:cNvSpPr/>
            <p:nvPr/>
          </p:nvSpPr>
          <p:spPr>
            <a:xfrm>
              <a:off x="7476439" y="4041053"/>
              <a:ext cx="450851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uFillTx/>
                </a:defRPr>
              </a:pP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S</a:t>
              </a:r>
              <a:r>
                <a:rPr kumimoji="0" sz="20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0</a:t>
              </a:r>
            </a:p>
          </p:txBody>
        </p:sp>
        <p:sp>
          <p:nvSpPr>
            <p:cNvPr id="59" name="Shape 1438">
              <a:extLst>
                <a:ext uri="{FF2B5EF4-FFF2-40B4-BE49-F238E27FC236}">
                  <a16:creationId xmlns:a16="http://schemas.microsoft.com/office/drawing/2014/main" id="{3ABBF67E-24E1-A770-5CBB-3BE74F567069}"/>
                </a:ext>
              </a:extLst>
            </p:cNvPr>
            <p:cNvSpPr/>
            <p:nvPr/>
          </p:nvSpPr>
          <p:spPr>
            <a:xfrm>
              <a:off x="7303402" y="3306040"/>
              <a:ext cx="415925" cy="3073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1400"/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Tx/>
                </a:defRPr>
              </a:pPr>
              <a:r>
                <a:rPr kumimoji="0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ET</a:t>
              </a:r>
            </a:p>
          </p:txBody>
        </p:sp>
        <p:sp>
          <p:nvSpPr>
            <p:cNvPr id="60" name="Shape 1439">
              <a:extLst>
                <a:ext uri="{FF2B5EF4-FFF2-40B4-BE49-F238E27FC236}">
                  <a16:creationId xmlns:a16="http://schemas.microsoft.com/office/drawing/2014/main" id="{E2957651-01D9-C39F-48E6-48716D80F72F}"/>
                </a:ext>
              </a:extLst>
            </p:cNvPr>
            <p:cNvSpPr/>
            <p:nvPr/>
          </p:nvSpPr>
          <p:spPr>
            <a:xfrm flipV="1">
              <a:off x="8220659" y="2828203"/>
              <a:ext cx="1" cy="1563688"/>
            </a:xfrm>
            <a:prstGeom prst="line">
              <a:avLst/>
            </a:prstGeom>
            <a:ln w="19050">
              <a:solidFill>
                <a:srgbClr val="BFBFBF"/>
              </a:solidFill>
              <a:round/>
              <a:tailEnd type="stealth"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61" name="Shape 1440">
              <a:extLst>
                <a:ext uri="{FF2B5EF4-FFF2-40B4-BE49-F238E27FC236}">
                  <a16:creationId xmlns:a16="http://schemas.microsoft.com/office/drawing/2014/main" id="{D3080291-30C7-3E84-A5D8-95FB836DCB9C}"/>
                </a:ext>
              </a:extLst>
            </p:cNvPr>
            <p:cNvSpPr/>
            <p:nvPr/>
          </p:nvSpPr>
          <p:spPr>
            <a:xfrm flipV="1">
              <a:off x="8163509" y="2836140"/>
              <a:ext cx="1" cy="1562101"/>
            </a:xfrm>
            <a:prstGeom prst="line">
              <a:avLst/>
            </a:prstGeom>
            <a:ln w="19050">
              <a:solidFill/>
              <a:round/>
              <a:tailEnd type="stealth"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62" name="Shape 1441">
              <a:extLst>
                <a:ext uri="{FF2B5EF4-FFF2-40B4-BE49-F238E27FC236}">
                  <a16:creationId xmlns:a16="http://schemas.microsoft.com/office/drawing/2014/main" id="{395C2395-7700-0F1D-319D-BBF00436BC45}"/>
                </a:ext>
              </a:extLst>
            </p:cNvPr>
            <p:cNvSpPr/>
            <p:nvPr/>
          </p:nvSpPr>
          <p:spPr>
            <a:xfrm>
              <a:off x="7955547" y="2848840"/>
              <a:ext cx="1" cy="203201"/>
            </a:xfrm>
            <a:prstGeom prst="line">
              <a:avLst/>
            </a:prstGeom>
            <a:ln w="19050">
              <a:solidFill>
                <a:srgbClr val="BFBFBF"/>
              </a:solidFill>
              <a:round/>
              <a:tailEnd type="stealth"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63" name="Shape 1442">
              <a:extLst>
                <a:ext uri="{FF2B5EF4-FFF2-40B4-BE49-F238E27FC236}">
                  <a16:creationId xmlns:a16="http://schemas.microsoft.com/office/drawing/2014/main" id="{78075EA0-9ABD-88A9-BAD1-53F933D58BBD}"/>
                </a:ext>
              </a:extLst>
            </p:cNvPr>
            <p:cNvSpPr/>
            <p:nvPr/>
          </p:nvSpPr>
          <p:spPr>
            <a:xfrm>
              <a:off x="7898397" y="2836140"/>
              <a:ext cx="1" cy="201613"/>
            </a:xfrm>
            <a:prstGeom prst="line">
              <a:avLst/>
            </a:prstGeom>
            <a:ln w="19050">
              <a:solidFill/>
              <a:round/>
              <a:tailEnd type="stealth"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64" name="Shape 1443">
              <a:extLst>
                <a:ext uri="{FF2B5EF4-FFF2-40B4-BE49-F238E27FC236}">
                  <a16:creationId xmlns:a16="http://schemas.microsoft.com/office/drawing/2014/main" id="{029E9BB8-743B-D265-4A40-EBD711098CC4}"/>
                </a:ext>
              </a:extLst>
            </p:cNvPr>
            <p:cNvSpPr/>
            <p:nvPr/>
          </p:nvSpPr>
          <p:spPr>
            <a:xfrm flipH="1">
              <a:off x="7074801" y="3113952"/>
              <a:ext cx="638176" cy="409577"/>
            </a:xfrm>
            <a:prstGeom prst="line">
              <a:avLst/>
            </a:prstGeom>
            <a:ln w="19050">
              <a:solidFill>
                <a:srgbClr val="BFBFBF"/>
              </a:solidFill>
              <a:round/>
              <a:tailEnd type="stealth"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65" name="Shape 1444">
              <a:extLst>
                <a:ext uri="{FF2B5EF4-FFF2-40B4-BE49-F238E27FC236}">
                  <a16:creationId xmlns:a16="http://schemas.microsoft.com/office/drawing/2014/main" id="{08CD733A-BF3E-9D28-10D5-26C80CB8A746}"/>
                </a:ext>
              </a:extLst>
            </p:cNvPr>
            <p:cNvSpPr/>
            <p:nvPr/>
          </p:nvSpPr>
          <p:spPr>
            <a:xfrm flipH="1">
              <a:off x="7028764" y="3056802"/>
              <a:ext cx="638176" cy="409577"/>
            </a:xfrm>
            <a:prstGeom prst="line">
              <a:avLst/>
            </a:prstGeom>
            <a:ln w="19050">
              <a:solidFill/>
              <a:round/>
              <a:tailEnd type="stealth"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66" name="Shape 1445">
              <a:extLst>
                <a:ext uri="{FF2B5EF4-FFF2-40B4-BE49-F238E27FC236}">
                  <a16:creationId xmlns:a16="http://schemas.microsoft.com/office/drawing/2014/main" id="{8C213CAF-C1E3-34C2-E128-99F31D7E91E5}"/>
                </a:ext>
              </a:extLst>
            </p:cNvPr>
            <p:cNvSpPr/>
            <p:nvPr/>
          </p:nvSpPr>
          <p:spPr>
            <a:xfrm flipH="1">
              <a:off x="6888747" y="3491778"/>
              <a:ext cx="1" cy="1139825"/>
            </a:xfrm>
            <a:prstGeom prst="line">
              <a:avLst/>
            </a:prstGeom>
            <a:ln w="19050">
              <a:solidFill>
                <a:srgbClr val="BFBFBF"/>
              </a:solidFill>
              <a:round/>
              <a:tailEnd type="stealth"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67" name="Shape 1446">
              <a:extLst>
                <a:ext uri="{FF2B5EF4-FFF2-40B4-BE49-F238E27FC236}">
                  <a16:creationId xmlns:a16="http://schemas.microsoft.com/office/drawing/2014/main" id="{F3CE37F2-F913-F5ED-9B3F-88280B1F31C1}"/>
                </a:ext>
              </a:extLst>
            </p:cNvPr>
            <p:cNvSpPr/>
            <p:nvPr/>
          </p:nvSpPr>
          <p:spPr>
            <a:xfrm flipV="1">
              <a:off x="6887477" y="2324965"/>
              <a:ext cx="1" cy="1120776"/>
            </a:xfrm>
            <a:prstGeom prst="line">
              <a:avLst/>
            </a:prstGeom>
            <a:ln w="19050">
              <a:solidFill/>
              <a:round/>
              <a:tailEnd type="stealth"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68" name="Shape 1468">
              <a:extLst>
                <a:ext uri="{FF2B5EF4-FFF2-40B4-BE49-F238E27FC236}">
                  <a16:creationId xmlns:a16="http://schemas.microsoft.com/office/drawing/2014/main" id="{89408A01-85FE-82D0-074F-46ADD999FF44}"/>
                </a:ext>
              </a:extLst>
            </p:cNvPr>
            <p:cNvSpPr/>
            <p:nvPr/>
          </p:nvSpPr>
          <p:spPr>
            <a:xfrm>
              <a:off x="8236058" y="3419988"/>
              <a:ext cx="477838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</a:rPr>
                <a:t>h</a:t>
              </a: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ymbol" pitchFamily="18" charset="2"/>
                </a:rPr>
                <a:t>n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Shape 1469">
              <a:extLst>
                <a:ext uri="{FF2B5EF4-FFF2-40B4-BE49-F238E27FC236}">
                  <a16:creationId xmlns:a16="http://schemas.microsoft.com/office/drawing/2014/main" id="{7449F980-0CCB-4306-5EC5-76B09C1B2AE8}"/>
                </a:ext>
              </a:extLst>
            </p:cNvPr>
            <p:cNvSpPr/>
            <p:nvPr/>
          </p:nvSpPr>
          <p:spPr>
            <a:xfrm>
              <a:off x="7001777" y="1924212"/>
              <a:ext cx="450850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uFillTx/>
                </a:defRPr>
              </a:pP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S</a:t>
              </a:r>
              <a:r>
                <a:rPr kumimoji="0" sz="20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1</a:t>
              </a:r>
            </a:p>
          </p:txBody>
        </p:sp>
        <p:sp>
          <p:nvSpPr>
            <p:cNvPr id="70" name="Shape 1470">
              <a:extLst>
                <a:ext uri="{FF2B5EF4-FFF2-40B4-BE49-F238E27FC236}">
                  <a16:creationId xmlns:a16="http://schemas.microsoft.com/office/drawing/2014/main" id="{8D63EC4C-9A54-050E-503C-CCA4EEAB7B42}"/>
                </a:ext>
              </a:extLst>
            </p:cNvPr>
            <p:cNvSpPr/>
            <p:nvPr/>
          </p:nvSpPr>
          <p:spPr>
            <a:xfrm flipH="1">
              <a:off x="6082614" y="5284065"/>
              <a:ext cx="238126" cy="1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71" name="Shape 1471">
              <a:extLst>
                <a:ext uri="{FF2B5EF4-FFF2-40B4-BE49-F238E27FC236}">
                  <a16:creationId xmlns:a16="http://schemas.microsoft.com/office/drawing/2014/main" id="{2E197298-C129-0C50-9B6B-C79034834607}"/>
                </a:ext>
              </a:extLst>
            </p:cNvPr>
            <p:cNvSpPr/>
            <p:nvPr/>
          </p:nvSpPr>
          <p:spPr>
            <a:xfrm flipH="1">
              <a:off x="7052577" y="5284065"/>
              <a:ext cx="95250" cy="1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72" name="Shape 1472">
              <a:extLst>
                <a:ext uri="{FF2B5EF4-FFF2-40B4-BE49-F238E27FC236}">
                  <a16:creationId xmlns:a16="http://schemas.microsoft.com/office/drawing/2014/main" id="{FA84EB50-6C52-709E-C34E-066C35851BC9}"/>
                </a:ext>
              </a:extLst>
            </p:cNvPr>
            <p:cNvSpPr/>
            <p:nvPr/>
          </p:nvSpPr>
          <p:spPr>
            <a:xfrm flipH="1">
              <a:off x="7547877" y="5287240"/>
              <a:ext cx="95250" cy="1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73" name="Shape 1473">
              <a:extLst>
                <a:ext uri="{FF2B5EF4-FFF2-40B4-BE49-F238E27FC236}">
                  <a16:creationId xmlns:a16="http://schemas.microsoft.com/office/drawing/2014/main" id="{A843F925-16F2-788F-D030-D79CD0BEB795}"/>
                </a:ext>
              </a:extLst>
            </p:cNvPr>
            <p:cNvSpPr/>
            <p:nvPr/>
          </p:nvSpPr>
          <p:spPr>
            <a:xfrm>
              <a:off x="5458727" y="2579589"/>
              <a:ext cx="635000" cy="311151"/>
            </a:xfrm>
            <a:prstGeom prst="rect">
              <a:avLst/>
            </a:prstGeom>
            <a:solidFill>
              <a:srgbClr val="825CA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Shape 1474">
              <a:extLst>
                <a:ext uri="{FF2B5EF4-FFF2-40B4-BE49-F238E27FC236}">
                  <a16:creationId xmlns:a16="http://schemas.microsoft.com/office/drawing/2014/main" id="{F4FE2C3E-E871-8B8A-E58E-046767BFCA28}"/>
                </a:ext>
              </a:extLst>
            </p:cNvPr>
            <p:cNvSpPr/>
            <p:nvPr/>
          </p:nvSpPr>
          <p:spPr>
            <a:xfrm>
              <a:off x="5459877" y="4937026"/>
              <a:ext cx="641350" cy="558801"/>
            </a:xfrm>
            <a:prstGeom prst="rect">
              <a:avLst/>
            </a:prstGeom>
            <a:solidFill>
              <a:srgbClr val="D6D6D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Shape 1475">
              <a:extLst>
                <a:ext uri="{FF2B5EF4-FFF2-40B4-BE49-F238E27FC236}">
                  <a16:creationId xmlns:a16="http://schemas.microsoft.com/office/drawing/2014/main" id="{160721C8-79A3-14C9-1137-0EB8C8ADBBB6}"/>
                </a:ext>
              </a:extLst>
            </p:cNvPr>
            <p:cNvSpPr/>
            <p:nvPr/>
          </p:nvSpPr>
          <p:spPr>
            <a:xfrm>
              <a:off x="5457139" y="2571651"/>
              <a:ext cx="638176" cy="1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76" name="Shape 1476">
              <a:extLst>
                <a:ext uri="{FF2B5EF4-FFF2-40B4-BE49-F238E27FC236}">
                  <a16:creationId xmlns:a16="http://schemas.microsoft.com/office/drawing/2014/main" id="{E97A4239-4C52-2CA6-B801-BF6D992EC867}"/>
                </a:ext>
              </a:extLst>
            </p:cNvPr>
            <p:cNvSpPr/>
            <p:nvPr/>
          </p:nvSpPr>
          <p:spPr>
            <a:xfrm flipV="1">
              <a:off x="5450756" y="4943376"/>
              <a:ext cx="642939" cy="1589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77" name="Shape 1477">
              <a:extLst>
                <a:ext uri="{FF2B5EF4-FFF2-40B4-BE49-F238E27FC236}">
                  <a16:creationId xmlns:a16="http://schemas.microsoft.com/office/drawing/2014/main" id="{8EE5EF6E-9721-1BB3-AF6B-21C1499AEDEF}"/>
                </a:ext>
              </a:extLst>
            </p:cNvPr>
            <p:cNvSpPr/>
            <p:nvPr/>
          </p:nvSpPr>
          <p:spPr>
            <a:xfrm flipV="1">
              <a:off x="5503177" y="5046564"/>
              <a:ext cx="539751" cy="217488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78" name="Shape 1478">
              <a:extLst>
                <a:ext uri="{FF2B5EF4-FFF2-40B4-BE49-F238E27FC236}">
                  <a16:creationId xmlns:a16="http://schemas.microsoft.com/office/drawing/2014/main" id="{693F851E-62AE-7170-6848-63D888B15BA2}"/>
                </a:ext>
              </a:extLst>
            </p:cNvPr>
            <p:cNvSpPr/>
            <p:nvPr/>
          </p:nvSpPr>
          <p:spPr>
            <a:xfrm flipV="1">
              <a:off x="6090552" y="2565301"/>
              <a:ext cx="1" cy="2942956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79" name="Shape 1479">
              <a:extLst>
                <a:ext uri="{FF2B5EF4-FFF2-40B4-BE49-F238E27FC236}">
                  <a16:creationId xmlns:a16="http://schemas.microsoft.com/office/drawing/2014/main" id="{5F2B90EC-DD8B-D5C8-0738-B1779B6AD1D8}"/>
                </a:ext>
              </a:extLst>
            </p:cNvPr>
            <p:cNvSpPr/>
            <p:nvPr/>
          </p:nvSpPr>
          <p:spPr>
            <a:xfrm>
              <a:off x="5457139" y="2879626"/>
              <a:ext cx="638176" cy="1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80" name="Shape 1480">
              <a:extLst>
                <a:ext uri="{FF2B5EF4-FFF2-40B4-BE49-F238E27FC236}">
                  <a16:creationId xmlns:a16="http://schemas.microsoft.com/office/drawing/2014/main" id="{A6CC08EA-CF72-F3CE-9178-B59BD0CF290A}"/>
                </a:ext>
              </a:extLst>
            </p:cNvPr>
            <p:cNvSpPr/>
            <p:nvPr/>
          </p:nvSpPr>
          <p:spPr>
            <a:xfrm>
              <a:off x="5493652" y="5497128"/>
              <a:ext cx="1019175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uFillTx/>
                </a:defRPr>
              </a:pP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TiO</a:t>
              </a:r>
              <a:r>
                <a:rPr kumimoji="0" sz="20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2</a:t>
              </a:r>
            </a:p>
          </p:txBody>
        </p:sp>
        <p:sp>
          <p:nvSpPr>
            <p:cNvPr id="81" name="Shape 1481">
              <a:extLst>
                <a:ext uri="{FF2B5EF4-FFF2-40B4-BE49-F238E27FC236}">
                  <a16:creationId xmlns:a16="http://schemas.microsoft.com/office/drawing/2014/main" id="{8E0DD9F7-C6A9-037B-6249-1EA902108BFF}"/>
                </a:ext>
              </a:extLst>
            </p:cNvPr>
            <p:cNvSpPr/>
            <p:nvPr/>
          </p:nvSpPr>
          <p:spPr>
            <a:xfrm flipV="1">
              <a:off x="5503177" y="5238651"/>
              <a:ext cx="539751" cy="217489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82" name="Shape 1482">
              <a:extLst>
                <a:ext uri="{FF2B5EF4-FFF2-40B4-BE49-F238E27FC236}">
                  <a16:creationId xmlns:a16="http://schemas.microsoft.com/office/drawing/2014/main" id="{B4136592-4423-1F77-0449-F28D728FE95D}"/>
                </a:ext>
              </a:extLst>
            </p:cNvPr>
            <p:cNvSpPr/>
            <p:nvPr/>
          </p:nvSpPr>
          <p:spPr>
            <a:xfrm>
              <a:off x="6389002" y="3480665"/>
              <a:ext cx="639763" cy="1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83" name="Shape 1483">
              <a:extLst>
                <a:ext uri="{FF2B5EF4-FFF2-40B4-BE49-F238E27FC236}">
                  <a16:creationId xmlns:a16="http://schemas.microsoft.com/office/drawing/2014/main" id="{EB1E0260-D4FC-9037-38D4-6C4C12BF7224}"/>
                </a:ext>
              </a:extLst>
            </p:cNvPr>
            <p:cNvSpPr/>
            <p:nvPr/>
          </p:nvSpPr>
          <p:spPr>
            <a:xfrm>
              <a:off x="6384239" y="2307503"/>
              <a:ext cx="638176" cy="0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84" name="Shape 1484">
              <a:extLst>
                <a:ext uri="{FF2B5EF4-FFF2-40B4-BE49-F238E27FC236}">
                  <a16:creationId xmlns:a16="http://schemas.microsoft.com/office/drawing/2014/main" id="{3760F9EF-659D-804C-98E3-8869861880A0}"/>
                </a:ext>
              </a:extLst>
            </p:cNvPr>
            <p:cNvSpPr/>
            <p:nvPr/>
          </p:nvSpPr>
          <p:spPr>
            <a:xfrm>
              <a:off x="6385827" y="4677640"/>
              <a:ext cx="639763" cy="1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85" name="Shape 1485">
              <a:extLst>
                <a:ext uri="{FF2B5EF4-FFF2-40B4-BE49-F238E27FC236}">
                  <a16:creationId xmlns:a16="http://schemas.microsoft.com/office/drawing/2014/main" id="{423D3A85-725F-689A-5DC2-792ADED71F72}"/>
                </a:ext>
              </a:extLst>
            </p:cNvPr>
            <p:cNvSpPr/>
            <p:nvPr/>
          </p:nvSpPr>
          <p:spPr>
            <a:xfrm>
              <a:off x="5122177" y="2534515"/>
              <a:ext cx="573088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000"/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Tx/>
                </a:defRPr>
              </a:pPr>
              <a:r>
                <a:rPr kumimoji="0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CB</a:t>
              </a:r>
            </a:p>
          </p:txBody>
        </p:sp>
        <p:sp>
          <p:nvSpPr>
            <p:cNvPr id="86" name="Shape 1486">
              <a:extLst>
                <a:ext uri="{FF2B5EF4-FFF2-40B4-BE49-F238E27FC236}">
                  <a16:creationId xmlns:a16="http://schemas.microsoft.com/office/drawing/2014/main" id="{FEC0A3B3-3C4B-A891-2B82-3D8F9775A90E}"/>
                </a:ext>
              </a:extLst>
            </p:cNvPr>
            <p:cNvSpPr/>
            <p:nvPr/>
          </p:nvSpPr>
          <p:spPr>
            <a:xfrm>
              <a:off x="5109477" y="5030065"/>
              <a:ext cx="630238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000"/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Tx/>
                </a:defRPr>
              </a:pPr>
              <a:r>
                <a:rPr kumimoji="0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VB</a:t>
              </a:r>
            </a:p>
          </p:txBody>
        </p:sp>
        <p:sp>
          <p:nvSpPr>
            <p:cNvPr id="87" name="Shape 1487">
              <a:extLst>
                <a:ext uri="{FF2B5EF4-FFF2-40B4-BE49-F238E27FC236}">
                  <a16:creationId xmlns:a16="http://schemas.microsoft.com/office/drawing/2014/main" id="{F277581C-A62F-5368-4361-BE0BFBB3F14C}"/>
                </a:ext>
              </a:extLst>
            </p:cNvPr>
            <p:cNvSpPr/>
            <p:nvPr/>
          </p:nvSpPr>
          <p:spPr>
            <a:xfrm>
              <a:off x="6140284" y="3104745"/>
              <a:ext cx="450851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uFillTx/>
                </a:defRPr>
              </a:pP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T</a:t>
              </a:r>
              <a:r>
                <a:rPr kumimoji="0" sz="20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1</a:t>
              </a:r>
            </a:p>
          </p:txBody>
        </p:sp>
        <p:sp>
          <p:nvSpPr>
            <p:cNvPr id="88" name="Shape 1488">
              <a:extLst>
                <a:ext uri="{FF2B5EF4-FFF2-40B4-BE49-F238E27FC236}">
                  <a16:creationId xmlns:a16="http://schemas.microsoft.com/office/drawing/2014/main" id="{D46495AF-DCFB-3E09-421F-14374B9F5006}"/>
                </a:ext>
              </a:extLst>
            </p:cNvPr>
            <p:cNvSpPr/>
            <p:nvPr/>
          </p:nvSpPr>
          <p:spPr>
            <a:xfrm>
              <a:off x="7695514" y="3074265"/>
              <a:ext cx="639763" cy="1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89" name="Shape 1489">
              <a:extLst>
                <a:ext uri="{FF2B5EF4-FFF2-40B4-BE49-F238E27FC236}">
                  <a16:creationId xmlns:a16="http://schemas.microsoft.com/office/drawing/2014/main" id="{C070C7CA-EB71-8D6A-FF0C-284437100CB1}"/>
                </a:ext>
              </a:extLst>
            </p:cNvPr>
            <p:cNvSpPr/>
            <p:nvPr/>
          </p:nvSpPr>
          <p:spPr>
            <a:xfrm>
              <a:off x="7693927" y="4415703"/>
              <a:ext cx="638175" cy="0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90" name="Shape 1490">
              <a:extLst>
                <a:ext uri="{FF2B5EF4-FFF2-40B4-BE49-F238E27FC236}">
                  <a16:creationId xmlns:a16="http://schemas.microsoft.com/office/drawing/2014/main" id="{3B113F06-0866-E9F5-E150-E776358D380C}"/>
                </a:ext>
              </a:extLst>
            </p:cNvPr>
            <p:cNvSpPr/>
            <p:nvPr/>
          </p:nvSpPr>
          <p:spPr>
            <a:xfrm>
              <a:off x="7700277" y="2807565"/>
              <a:ext cx="639763" cy="1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91" name="Shape 1493">
              <a:extLst>
                <a:ext uri="{FF2B5EF4-FFF2-40B4-BE49-F238E27FC236}">
                  <a16:creationId xmlns:a16="http://schemas.microsoft.com/office/drawing/2014/main" id="{0AAE6657-8515-DA8F-5321-208494AEAE08}"/>
                </a:ext>
              </a:extLst>
            </p:cNvPr>
            <p:cNvSpPr/>
            <p:nvPr/>
          </p:nvSpPr>
          <p:spPr>
            <a:xfrm>
              <a:off x="6140284" y="4336962"/>
              <a:ext cx="450851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uFillTx/>
                </a:defRPr>
              </a:pP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S</a:t>
              </a:r>
              <a:r>
                <a:rPr kumimoji="0" sz="20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0</a:t>
              </a:r>
            </a:p>
          </p:txBody>
        </p:sp>
        <p:sp>
          <p:nvSpPr>
            <p:cNvPr id="92" name="Shape 1495">
              <a:extLst>
                <a:ext uri="{FF2B5EF4-FFF2-40B4-BE49-F238E27FC236}">
                  <a16:creationId xmlns:a16="http://schemas.microsoft.com/office/drawing/2014/main" id="{BE8B4A38-F782-080F-845B-0CBF9FB2774C}"/>
                </a:ext>
              </a:extLst>
            </p:cNvPr>
            <p:cNvSpPr/>
            <p:nvPr/>
          </p:nvSpPr>
          <p:spPr>
            <a:xfrm flipV="1">
              <a:off x="5453676" y="5494661"/>
              <a:ext cx="642939" cy="1589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93" name="Shape 1496">
              <a:extLst>
                <a:ext uri="{FF2B5EF4-FFF2-40B4-BE49-F238E27FC236}">
                  <a16:creationId xmlns:a16="http://schemas.microsoft.com/office/drawing/2014/main" id="{C25A9A30-05D5-F697-3FA2-565E06D7D622}"/>
                </a:ext>
              </a:extLst>
            </p:cNvPr>
            <p:cNvSpPr/>
            <p:nvPr/>
          </p:nvSpPr>
          <p:spPr>
            <a:xfrm>
              <a:off x="6270728" y="5069844"/>
              <a:ext cx="765003" cy="41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Shape 1497">
              <a:extLst>
                <a:ext uri="{FF2B5EF4-FFF2-40B4-BE49-F238E27FC236}">
                  <a16:creationId xmlns:a16="http://schemas.microsoft.com/office/drawing/2014/main" id="{7C84DB6D-9FC2-3359-4BA2-23F4534280C0}"/>
                </a:ext>
              </a:extLst>
            </p:cNvPr>
            <p:cNvSpPr/>
            <p:nvPr/>
          </p:nvSpPr>
          <p:spPr>
            <a:xfrm>
              <a:off x="7652098" y="5069844"/>
              <a:ext cx="765003" cy="41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Shape 1498">
              <a:extLst>
                <a:ext uri="{FF2B5EF4-FFF2-40B4-BE49-F238E27FC236}">
                  <a16:creationId xmlns:a16="http://schemas.microsoft.com/office/drawing/2014/main" id="{111B5C6F-7000-17D3-1262-4C3FF6A7B212}"/>
                </a:ext>
              </a:extLst>
            </p:cNvPr>
            <p:cNvSpPr/>
            <p:nvPr/>
          </p:nvSpPr>
          <p:spPr>
            <a:xfrm>
              <a:off x="7159366" y="5090130"/>
              <a:ext cx="378530" cy="37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>
              <a:gsLst>
                <a:gs pos="0">
                  <a:srgbClr val="AFFB8F"/>
                </a:gs>
                <a:gs pos="100000">
                  <a:srgbClr val="286D06"/>
                </a:gs>
              </a:gsLst>
              <a:path path="circle">
                <a:fillToRect l="37721" t="-19636" r="62278" b="119636"/>
              </a:path>
            </a:gradFill>
            <a:ln w="19050">
              <a:solidFill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</a:endParaRPr>
            </a:p>
          </p:txBody>
        </p:sp>
        <p:sp>
          <p:nvSpPr>
            <p:cNvPr id="96" name="Shape 1499">
              <a:extLst>
                <a:ext uri="{FF2B5EF4-FFF2-40B4-BE49-F238E27FC236}">
                  <a16:creationId xmlns:a16="http://schemas.microsoft.com/office/drawing/2014/main" id="{E9CCF5FF-A216-D4A7-60EC-77F1DBBA4631}"/>
                </a:ext>
              </a:extLst>
            </p:cNvPr>
            <p:cNvSpPr/>
            <p:nvPr/>
          </p:nvSpPr>
          <p:spPr>
            <a:xfrm>
              <a:off x="7809174" y="5127964"/>
              <a:ext cx="450851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>
              <a:lvl1pPr algn="ctr">
                <a:defRPr sz="2000" b="1"/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>
                  <a:uFillTx/>
                </a:defRPr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S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endParaRPr>
            </a:p>
          </p:txBody>
        </p:sp>
        <p:sp>
          <p:nvSpPr>
            <p:cNvPr id="97" name="Shape 1500">
              <a:extLst>
                <a:ext uri="{FF2B5EF4-FFF2-40B4-BE49-F238E27FC236}">
                  <a16:creationId xmlns:a16="http://schemas.microsoft.com/office/drawing/2014/main" id="{E11B1948-26EF-CA93-77E1-3731116B7FC1}"/>
                </a:ext>
              </a:extLst>
            </p:cNvPr>
            <p:cNvSpPr/>
            <p:nvPr/>
          </p:nvSpPr>
          <p:spPr>
            <a:xfrm>
              <a:off x="7143752" y="5112974"/>
              <a:ext cx="450851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>
              <a:lvl1pPr algn="ctr">
                <a:defRPr sz="2000" b="1"/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>
                  <a:uFillTx/>
                </a:defRPr>
              </a:pP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Zn</a:t>
              </a:r>
            </a:p>
          </p:txBody>
        </p:sp>
        <p:sp>
          <p:nvSpPr>
            <p:cNvPr id="98" name="Shape 1501">
              <a:extLst>
                <a:ext uri="{FF2B5EF4-FFF2-40B4-BE49-F238E27FC236}">
                  <a16:creationId xmlns:a16="http://schemas.microsoft.com/office/drawing/2014/main" id="{DB2ADFE0-F638-F718-5874-117026EF00F5}"/>
                </a:ext>
              </a:extLst>
            </p:cNvPr>
            <p:cNvSpPr/>
            <p:nvPr/>
          </p:nvSpPr>
          <p:spPr>
            <a:xfrm>
              <a:off x="6418370" y="5135677"/>
              <a:ext cx="450851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>
              <a:lvl1pPr algn="ctr">
                <a:defRPr sz="2000" b="1"/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>
                  <a:uFillTx/>
                </a:defRPr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A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endParaRPr>
            </a:p>
          </p:txBody>
        </p:sp>
      </p:grpSp>
      <p:grpSp>
        <p:nvGrpSpPr>
          <p:cNvPr id="99" name="Group 147">
            <a:extLst>
              <a:ext uri="{FF2B5EF4-FFF2-40B4-BE49-F238E27FC236}">
                <a16:creationId xmlns:a16="http://schemas.microsoft.com/office/drawing/2014/main" id="{03CB8612-C31B-A758-575F-763C3812E000}"/>
              </a:ext>
            </a:extLst>
          </p:cNvPr>
          <p:cNvGrpSpPr/>
          <p:nvPr/>
        </p:nvGrpSpPr>
        <p:grpSpPr>
          <a:xfrm>
            <a:off x="3057043" y="1362736"/>
            <a:ext cx="384175" cy="429117"/>
            <a:chOff x="5978525" y="1115521"/>
            <a:chExt cx="384175" cy="429117"/>
          </a:xfrm>
        </p:grpSpPr>
        <p:sp>
          <p:nvSpPr>
            <p:cNvPr id="100" name="Shape 1490">
              <a:extLst>
                <a:ext uri="{FF2B5EF4-FFF2-40B4-BE49-F238E27FC236}">
                  <a16:creationId xmlns:a16="http://schemas.microsoft.com/office/drawing/2014/main" id="{AEDC2F75-B34C-150C-7C7B-10BEB11ADA55}"/>
                </a:ext>
              </a:extLst>
            </p:cNvPr>
            <p:cNvSpPr/>
            <p:nvPr/>
          </p:nvSpPr>
          <p:spPr>
            <a:xfrm>
              <a:off x="5978525" y="1115521"/>
              <a:ext cx="384175" cy="429117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101" name="Shape 1490">
              <a:extLst>
                <a:ext uri="{FF2B5EF4-FFF2-40B4-BE49-F238E27FC236}">
                  <a16:creationId xmlns:a16="http://schemas.microsoft.com/office/drawing/2014/main" id="{B8687146-111A-37B2-872A-31779E9D4B6D}"/>
                </a:ext>
              </a:extLst>
            </p:cNvPr>
            <p:cNvSpPr/>
            <p:nvPr/>
          </p:nvSpPr>
          <p:spPr>
            <a:xfrm flipH="1">
              <a:off x="5978525" y="1115521"/>
              <a:ext cx="384175" cy="429117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</p:grpSp>
      <p:sp>
        <p:nvSpPr>
          <p:cNvPr id="102" name="Shape 1440">
            <a:extLst>
              <a:ext uri="{FF2B5EF4-FFF2-40B4-BE49-F238E27FC236}">
                <a16:creationId xmlns:a16="http://schemas.microsoft.com/office/drawing/2014/main" id="{019E2671-25D5-56B2-9FF4-4DF84A0CF0AA}"/>
              </a:ext>
            </a:extLst>
          </p:cNvPr>
          <p:cNvSpPr/>
          <p:nvPr/>
        </p:nvSpPr>
        <p:spPr>
          <a:xfrm>
            <a:off x="3587399" y="1867823"/>
            <a:ext cx="0" cy="2289855"/>
          </a:xfrm>
          <a:prstGeom prst="line">
            <a:avLst/>
          </a:prstGeom>
          <a:ln w="57150">
            <a:solidFill>
              <a:srgbClr val="0000FF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03" name="Shape 1468">
            <a:extLst>
              <a:ext uri="{FF2B5EF4-FFF2-40B4-BE49-F238E27FC236}">
                <a16:creationId xmlns:a16="http://schemas.microsoft.com/office/drawing/2014/main" id="{042867F7-7C5E-D985-ACFD-A6E1917A6BB4}"/>
              </a:ext>
            </a:extLst>
          </p:cNvPr>
          <p:cNvSpPr/>
          <p:nvPr/>
        </p:nvSpPr>
        <p:spPr>
          <a:xfrm>
            <a:off x="3093890" y="3237902"/>
            <a:ext cx="47783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h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</a:rPr>
              <a:t>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459F4B5-076A-1597-F653-0F329945BD33}"/>
              </a:ext>
            </a:extLst>
          </p:cNvPr>
          <p:cNvSpPr txBox="1"/>
          <p:nvPr/>
        </p:nvSpPr>
        <p:spPr>
          <a:xfrm>
            <a:off x="1810185" y="5754251"/>
            <a:ext cx="4194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Upconverted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Emission!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C5A7A88-2DCA-FFA6-8F71-6564562A3109}"/>
              </a:ext>
            </a:extLst>
          </p:cNvPr>
          <p:cNvSpPr txBox="1"/>
          <p:nvPr/>
        </p:nvSpPr>
        <p:spPr>
          <a:xfrm>
            <a:off x="6373146" y="5742795"/>
            <a:ext cx="4194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Photocurrent?</a:t>
            </a:r>
          </a:p>
        </p:txBody>
      </p:sp>
      <p:sp>
        <p:nvSpPr>
          <p:cNvPr id="106" name="Shape 1502">
            <a:extLst>
              <a:ext uri="{FF2B5EF4-FFF2-40B4-BE49-F238E27FC236}">
                <a16:creationId xmlns:a16="http://schemas.microsoft.com/office/drawing/2014/main" id="{DE1EEB27-F0B2-4E51-7636-3DB0D1E28D93}"/>
              </a:ext>
            </a:extLst>
          </p:cNvPr>
          <p:cNvSpPr/>
          <p:nvPr/>
        </p:nvSpPr>
        <p:spPr>
          <a:xfrm flipH="1">
            <a:off x="7067347" y="1859335"/>
            <a:ext cx="326571" cy="222800"/>
          </a:xfrm>
          <a:prstGeom prst="line">
            <a:avLst/>
          </a:prstGeom>
          <a:ln w="57150">
            <a:solidFill>
              <a:srgbClr val="FF0000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575FCAFC-B212-E451-9BCB-CB45A71BBCBE}"/>
              </a:ext>
            </a:extLst>
          </p:cNvPr>
          <p:cNvSpPr/>
          <p:nvPr/>
        </p:nvSpPr>
        <p:spPr>
          <a:xfrm>
            <a:off x="6955838" y="1451030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08" name="Shape 1489">
            <a:extLst>
              <a:ext uri="{FF2B5EF4-FFF2-40B4-BE49-F238E27FC236}">
                <a16:creationId xmlns:a16="http://schemas.microsoft.com/office/drawing/2014/main" id="{6CD1E881-4D8C-8B68-9A56-08DF859541E1}"/>
              </a:ext>
            </a:extLst>
          </p:cNvPr>
          <p:cNvSpPr/>
          <p:nvPr/>
        </p:nvSpPr>
        <p:spPr>
          <a:xfrm>
            <a:off x="9808729" y="3729174"/>
            <a:ext cx="638175" cy="0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09" name="Shape 1502">
            <a:extLst>
              <a:ext uri="{FF2B5EF4-FFF2-40B4-BE49-F238E27FC236}">
                <a16:creationId xmlns:a16="http://schemas.microsoft.com/office/drawing/2014/main" id="{0F515142-B2BB-865B-4EF0-C2ABFD4C3130}"/>
              </a:ext>
            </a:extLst>
          </p:cNvPr>
          <p:cNvSpPr/>
          <p:nvPr/>
        </p:nvSpPr>
        <p:spPr>
          <a:xfrm flipH="1">
            <a:off x="9321490" y="3729178"/>
            <a:ext cx="487239" cy="267675"/>
          </a:xfrm>
          <a:prstGeom prst="line">
            <a:avLst/>
          </a:prstGeom>
          <a:ln w="57150">
            <a:solidFill>
              <a:srgbClr val="FF0000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66B35FA-6617-833F-C5F5-695C2EF4D57B}"/>
              </a:ext>
            </a:extLst>
          </p:cNvPr>
          <p:cNvSpPr/>
          <p:nvPr/>
        </p:nvSpPr>
        <p:spPr>
          <a:xfrm>
            <a:off x="9365815" y="3417436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11" name="Shape 1437">
            <a:extLst>
              <a:ext uri="{FF2B5EF4-FFF2-40B4-BE49-F238E27FC236}">
                <a16:creationId xmlns:a16="http://schemas.microsoft.com/office/drawing/2014/main" id="{37FBD013-C86F-D227-2184-232D8D899B8C}"/>
              </a:ext>
            </a:extLst>
          </p:cNvPr>
          <p:cNvSpPr/>
          <p:nvPr/>
        </p:nvSpPr>
        <p:spPr>
          <a:xfrm>
            <a:off x="9732383" y="3752997"/>
            <a:ext cx="77845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D/D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+</a:t>
            </a:r>
            <a:endParaRPr kumimoji="0" sz="2000" b="1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</a:endParaRPr>
          </a:p>
        </p:txBody>
      </p:sp>
      <p:sp>
        <p:nvSpPr>
          <p:cNvPr id="112" name="Shape 1502">
            <a:extLst>
              <a:ext uri="{FF2B5EF4-FFF2-40B4-BE49-F238E27FC236}">
                <a16:creationId xmlns:a16="http://schemas.microsoft.com/office/drawing/2014/main" id="{DD879F85-D7A1-27AB-2026-8879448A9630}"/>
              </a:ext>
            </a:extLst>
          </p:cNvPr>
          <p:cNvSpPr/>
          <p:nvPr/>
        </p:nvSpPr>
        <p:spPr>
          <a:xfrm flipH="1">
            <a:off x="8080870" y="3940381"/>
            <a:ext cx="565299" cy="283412"/>
          </a:xfrm>
          <a:prstGeom prst="line">
            <a:avLst/>
          </a:prstGeom>
          <a:ln w="57150">
            <a:solidFill>
              <a:srgbClr val="FF0000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940D7A7-8DF4-4968-7C5C-1646C6ED3E9B}"/>
              </a:ext>
            </a:extLst>
          </p:cNvPr>
          <p:cNvSpPr/>
          <p:nvPr/>
        </p:nvSpPr>
        <p:spPr>
          <a:xfrm>
            <a:off x="8131502" y="3644375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6261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52" grpId="0" animBg="1"/>
      <p:bldP spid="53" grpId="0"/>
      <p:bldP spid="102" grpId="0" animBg="1"/>
      <p:bldP spid="103" grpId="0" animBg="1"/>
      <p:bldP spid="104" grpId="0"/>
      <p:bldP spid="105" grpId="0"/>
      <p:bldP spid="106" grpId="0" animBg="1"/>
      <p:bldP spid="107" grpId="0"/>
      <p:bldP spid="108" grpId="0" animBg="1"/>
      <p:bldP spid="109" grpId="0" animBg="1"/>
      <p:bldP spid="110" grpId="0"/>
      <p:bldP spid="111" grpId="0" animBg="1"/>
      <p:bldP spid="112" grpId="0" animBg="1"/>
      <p:bldP spid="1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E5A21-084C-8F0D-A17C-3BF4B0CAF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2690" y="6356352"/>
            <a:ext cx="561109" cy="365125"/>
          </a:xfrm>
        </p:spPr>
        <p:txBody>
          <a:bodyPr/>
          <a:lstStyle/>
          <a:p>
            <a:fld id="{3DBF2EE4-5CDD-4DA2-BAFC-CFC0AFCFC0F6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721134-4DA3-7F40-1907-A285EA14474C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TTA-UC Photocurrent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27E1A1DD-2E07-9C87-AE19-41219C590758}"/>
              </a:ext>
            </a:extLst>
          </p:cNvPr>
          <p:cNvSpPr/>
          <p:nvPr/>
        </p:nvSpPr>
        <p:spPr>
          <a:xfrm rot="5400000">
            <a:off x="7020286" y="2161784"/>
            <a:ext cx="1121603" cy="256932"/>
          </a:xfrm>
          <a:prstGeom prst="cube">
            <a:avLst>
              <a:gd name="adj" fmla="val 69376"/>
            </a:avLst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603">
            <a:extLst>
              <a:ext uri="{FF2B5EF4-FFF2-40B4-BE49-F238E27FC236}">
                <a16:creationId xmlns:a16="http://schemas.microsoft.com/office/drawing/2014/main" id="{5AF8FEE7-CAE2-49BC-3DD2-86D05AE63A0F}"/>
              </a:ext>
            </a:extLst>
          </p:cNvPr>
          <p:cNvSpPr/>
          <p:nvPr/>
        </p:nvSpPr>
        <p:spPr>
          <a:xfrm>
            <a:off x="668904" y="3388687"/>
            <a:ext cx="4496064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i="1" dirty="0"/>
              <a:t>J. Phys. Chem. </a:t>
            </a:r>
            <a:r>
              <a:rPr lang="en-US" sz="1600" i="1" dirty="0" err="1"/>
              <a:t>Lett</a:t>
            </a:r>
            <a:r>
              <a:rPr lang="en-US" sz="1600" i="1" dirty="0"/>
              <a:t>. </a:t>
            </a:r>
            <a:r>
              <a:rPr lang="en-US" sz="1600" b="1" dirty="0"/>
              <a:t>2015</a:t>
            </a:r>
            <a:r>
              <a:rPr lang="en-US" sz="1600" dirty="0"/>
              <a:t>, 6, 4510.</a:t>
            </a:r>
            <a:endParaRPr sz="1600" dirty="0">
              <a:uFill>
                <a:solidFill/>
              </a:uFill>
            </a:endParaRPr>
          </a:p>
        </p:txBody>
      </p:sp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2A389645-E593-20FD-3952-E117EF2EF6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7483785"/>
              </p:ext>
            </p:extLst>
          </p:nvPr>
        </p:nvGraphicFramePr>
        <p:xfrm>
          <a:off x="352903" y="1431002"/>
          <a:ext cx="2449088" cy="1912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29051250" imgH="22621875" progId="Origin50.Graph">
                  <p:embed/>
                </p:oleObj>
              </mc:Choice>
              <mc:Fallback>
                <p:oleObj name="Graph" r:id="rId2" imgW="29051250" imgH="22621875" progId="Origin50.Graph">
                  <p:embed/>
                  <p:pic>
                    <p:nvPicPr>
                      <p:cNvPr id="6" name="Object 4">
                        <a:extLst>
                          <a:ext uri="{FF2B5EF4-FFF2-40B4-BE49-F238E27FC236}">
                            <a16:creationId xmlns:a16="http://schemas.microsoft.com/office/drawing/2014/main" id="{C25E6462-693D-F73F-65B0-3E6EABD117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903" y="1431002"/>
                        <a:ext cx="2449088" cy="19121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4">
            <a:extLst>
              <a:ext uri="{FF2B5EF4-FFF2-40B4-BE49-F238E27FC236}">
                <a16:creationId xmlns:a16="http://schemas.microsoft.com/office/drawing/2014/main" id="{AF7A39B1-2A3A-1D26-5C42-C9DC589901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449058"/>
              </p:ext>
            </p:extLst>
          </p:nvPr>
        </p:nvGraphicFramePr>
        <p:xfrm>
          <a:off x="2916936" y="1428716"/>
          <a:ext cx="2444140" cy="1914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29051250" imgH="22621875" progId="Origin50.Graph">
                  <p:embed/>
                </p:oleObj>
              </mc:Choice>
              <mc:Fallback>
                <p:oleObj name="Graph" r:id="rId4" imgW="29051250" imgH="22621875" progId="Origin50.Graph">
                  <p:embed/>
                  <p:pic>
                    <p:nvPicPr>
                      <p:cNvPr id="7" name="Object 34">
                        <a:extLst>
                          <a:ext uri="{FF2B5EF4-FFF2-40B4-BE49-F238E27FC236}">
                            <a16:creationId xmlns:a16="http://schemas.microsoft.com/office/drawing/2014/main" id="{8D9D3B97-8A9F-9F95-ECCD-10B72BC7E4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936" y="1428716"/>
                        <a:ext cx="2444140" cy="19144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C195703-D077-4449-E1D6-6C3043FF305B}"/>
              </a:ext>
            </a:extLst>
          </p:cNvPr>
          <p:cNvSpPr txBox="1"/>
          <p:nvPr/>
        </p:nvSpPr>
        <p:spPr>
          <a:xfrm>
            <a:off x="154609" y="965229"/>
            <a:ext cx="429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prstClr val="black"/>
                </a:solidFill>
              </a:rPr>
              <a:t>On ZrO</a:t>
            </a:r>
            <a:r>
              <a:rPr lang="en-US" sz="2400" u="sng" baseline="-25000" dirty="0">
                <a:solidFill>
                  <a:prstClr val="black"/>
                </a:solidFill>
              </a:rPr>
              <a:t>2</a:t>
            </a:r>
            <a:r>
              <a:rPr lang="en-US" sz="2400" u="sng" dirty="0">
                <a:solidFill>
                  <a:prstClr val="black"/>
                </a:solidFill>
              </a:rPr>
              <a:t>: Upconverted Emission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7C89445-646B-CF81-2171-557AEC3E01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234995"/>
              </p:ext>
            </p:extLst>
          </p:nvPr>
        </p:nvGraphicFramePr>
        <p:xfrm>
          <a:off x="457478" y="4208889"/>
          <a:ext cx="2465285" cy="1888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0632400" imgH="23450550" progId="Origin50.Graph">
                  <p:embed/>
                </p:oleObj>
              </mc:Choice>
              <mc:Fallback>
                <p:oleObj name="Graph" r:id="rId6" imgW="30632400" imgH="23450550" progId="Origin50.Grap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E94D079-6D4E-A520-F562-A9C4AE581B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478" y="4208889"/>
                        <a:ext cx="2465285" cy="18888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DE1AE75-1758-246F-D511-D404B32FA657}"/>
              </a:ext>
            </a:extLst>
          </p:cNvPr>
          <p:cNvSpPr txBox="1"/>
          <p:nvPr/>
        </p:nvSpPr>
        <p:spPr>
          <a:xfrm>
            <a:off x="154609" y="3880579"/>
            <a:ext cx="5028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prstClr val="black"/>
                </a:solidFill>
              </a:rPr>
              <a:t>On TiO</a:t>
            </a:r>
            <a:r>
              <a:rPr lang="en-US" sz="2400" u="sng" baseline="-25000" dirty="0">
                <a:solidFill>
                  <a:prstClr val="black"/>
                </a:solidFill>
              </a:rPr>
              <a:t>2</a:t>
            </a:r>
            <a:r>
              <a:rPr lang="en-US" sz="2400" u="sng" dirty="0">
                <a:solidFill>
                  <a:prstClr val="black"/>
                </a:solidFill>
              </a:rPr>
              <a:t>: Upconverted Photocurrent</a:t>
            </a:r>
          </a:p>
        </p:txBody>
      </p:sp>
      <p:graphicFrame>
        <p:nvGraphicFramePr>
          <p:cNvPr id="13" name="Object 2">
            <a:extLst>
              <a:ext uri="{FF2B5EF4-FFF2-40B4-BE49-F238E27FC236}">
                <a16:creationId xmlns:a16="http://schemas.microsoft.com/office/drawing/2014/main" id="{A7095151-7829-61C1-6FFD-D7C4ADAF03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202552"/>
              </p:ext>
            </p:extLst>
          </p:nvPr>
        </p:nvGraphicFramePr>
        <p:xfrm>
          <a:off x="2909950" y="4266057"/>
          <a:ext cx="2441981" cy="1907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29051250" imgH="22621875" progId="Origin50.Graph">
                  <p:embed/>
                </p:oleObj>
              </mc:Choice>
              <mc:Fallback>
                <p:oleObj name="Graph" r:id="rId8" imgW="29051250" imgH="22621875" progId="Origin50.Graph">
                  <p:embed/>
                  <p:pic>
                    <p:nvPicPr>
                      <p:cNvPr id="11" name="Object 2">
                        <a:extLst>
                          <a:ext uri="{FF2B5EF4-FFF2-40B4-BE49-F238E27FC236}">
                            <a16:creationId xmlns:a16="http://schemas.microsoft.com/office/drawing/2014/main" id="{5CFEF6F8-12E2-225C-6363-23EEA9516B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9950" y="4266057"/>
                        <a:ext cx="2441981" cy="19079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4ADA671-49A9-6EA0-448F-980436D7CEE9}"/>
              </a:ext>
            </a:extLst>
          </p:cNvPr>
          <p:cNvSpPr txBox="1"/>
          <p:nvPr/>
        </p:nvSpPr>
        <p:spPr>
          <a:xfrm>
            <a:off x="4174760" y="2704490"/>
            <a:ext cx="997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λ</a:t>
            </a:r>
            <a:r>
              <a:rPr lang="en-US" sz="1200" baseline="-25000" dirty="0"/>
              <a:t>ex</a:t>
            </a:r>
            <a:r>
              <a:rPr lang="en-US" sz="1200" dirty="0"/>
              <a:t> = 532 nm</a:t>
            </a: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BAFCA913-300C-E56B-51A7-4CE3368E9BE3}"/>
              </a:ext>
            </a:extLst>
          </p:cNvPr>
          <p:cNvSpPr/>
          <p:nvPr/>
        </p:nvSpPr>
        <p:spPr>
          <a:xfrm>
            <a:off x="7547305" y="4574927"/>
            <a:ext cx="807962" cy="302380"/>
          </a:xfrm>
          <a:custGeom>
            <a:avLst/>
            <a:gdLst>
              <a:gd name="connsiteX0" fmla="*/ 0 w 807962"/>
              <a:gd name="connsiteY0" fmla="*/ 99180 h 302380"/>
              <a:gd name="connsiteX1" fmla="*/ 290286 w 807962"/>
              <a:gd name="connsiteY1" fmla="*/ 26609 h 302380"/>
              <a:gd name="connsiteX2" fmla="*/ 522514 w 807962"/>
              <a:gd name="connsiteY2" fmla="*/ 258837 h 302380"/>
              <a:gd name="connsiteX3" fmla="*/ 769257 w 807962"/>
              <a:gd name="connsiteY3" fmla="*/ 287866 h 302380"/>
              <a:gd name="connsiteX4" fmla="*/ 754743 w 807962"/>
              <a:gd name="connsiteY4" fmla="*/ 287866 h 302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62" h="302380">
                <a:moveTo>
                  <a:pt x="0" y="99180"/>
                </a:moveTo>
                <a:cubicBezTo>
                  <a:pt x="101600" y="49590"/>
                  <a:pt x="203200" y="0"/>
                  <a:pt x="290286" y="26609"/>
                </a:cubicBezTo>
                <a:cubicBezTo>
                  <a:pt x="377372" y="53219"/>
                  <a:pt x="442686" y="215294"/>
                  <a:pt x="522514" y="258837"/>
                </a:cubicBezTo>
                <a:cubicBezTo>
                  <a:pt x="602342" y="302380"/>
                  <a:pt x="730552" y="283028"/>
                  <a:pt x="769257" y="287866"/>
                </a:cubicBezTo>
                <a:cubicBezTo>
                  <a:pt x="807962" y="292704"/>
                  <a:pt x="781352" y="290285"/>
                  <a:pt x="754743" y="287866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9D5EC7EE-ACBF-3807-98C5-894B41EE12E4}"/>
              </a:ext>
            </a:extLst>
          </p:cNvPr>
          <p:cNvSpPr/>
          <p:nvPr/>
        </p:nvSpPr>
        <p:spPr>
          <a:xfrm rot="5400000">
            <a:off x="6548570" y="4994899"/>
            <a:ext cx="1121603" cy="256932"/>
          </a:xfrm>
          <a:prstGeom prst="cube">
            <a:avLst>
              <a:gd name="adj" fmla="val 69376"/>
            </a:avLst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DEEC960-7B49-6FE8-B124-064C666DA28D}"/>
              </a:ext>
            </a:extLst>
          </p:cNvPr>
          <p:cNvSpPr/>
          <p:nvPr/>
        </p:nvSpPr>
        <p:spPr>
          <a:xfrm rot="5400000">
            <a:off x="6855144" y="5037162"/>
            <a:ext cx="693803" cy="255084"/>
          </a:xfrm>
          <a:prstGeom prst="cube">
            <a:avLst>
              <a:gd name="adj" fmla="val 69376"/>
            </a:avLst>
          </a:prstGeom>
          <a:blipFill>
            <a:blip r:embed="rId10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A201873F-3AD0-98AD-124C-738B0B0217DB}"/>
              </a:ext>
            </a:extLst>
          </p:cNvPr>
          <p:cNvSpPr/>
          <p:nvPr/>
        </p:nvSpPr>
        <p:spPr>
          <a:xfrm rot="5400000">
            <a:off x="7020287" y="5031184"/>
            <a:ext cx="1121603" cy="256932"/>
          </a:xfrm>
          <a:prstGeom prst="cube">
            <a:avLst>
              <a:gd name="adj" fmla="val 69376"/>
            </a:avLst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F0C80F14-11FD-8988-D319-F6A002615FD7}"/>
              </a:ext>
            </a:extLst>
          </p:cNvPr>
          <p:cNvSpPr/>
          <p:nvPr/>
        </p:nvSpPr>
        <p:spPr>
          <a:xfrm rot="5400000">
            <a:off x="6848973" y="5035719"/>
            <a:ext cx="693803" cy="255084"/>
          </a:xfrm>
          <a:prstGeom prst="cube">
            <a:avLst>
              <a:gd name="adj" fmla="val 69376"/>
            </a:avLst>
          </a:prstGeom>
          <a:solidFill>
            <a:srgbClr val="7030A0">
              <a:alpha val="36078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C2E718E-5AF4-5E81-BC13-A4F3293EEDD6}"/>
              </a:ext>
            </a:extLst>
          </p:cNvPr>
          <p:cNvCxnSpPr/>
          <p:nvPr/>
        </p:nvCxnSpPr>
        <p:spPr>
          <a:xfrm>
            <a:off x="6502280" y="4854861"/>
            <a:ext cx="580571" cy="19662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9CEE2A2-C2D3-C613-62CE-0E3BFE696B64}"/>
              </a:ext>
            </a:extLst>
          </p:cNvPr>
          <p:cNvSpPr txBox="1"/>
          <p:nvPr/>
        </p:nvSpPr>
        <p:spPr>
          <a:xfrm>
            <a:off x="5602946" y="4626648"/>
            <a:ext cx="115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TiO</a:t>
            </a:r>
            <a:r>
              <a:rPr lang="en-US" b="1" baseline="-25000" dirty="0"/>
              <a:t>2</a:t>
            </a:r>
            <a:r>
              <a:rPr lang="en-US" b="1" dirty="0"/>
              <a:t>-ML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F60BCC7-969D-A7FE-AE80-6F976C492C75}"/>
              </a:ext>
            </a:extLst>
          </p:cNvPr>
          <p:cNvCxnSpPr/>
          <p:nvPr/>
        </p:nvCxnSpPr>
        <p:spPr>
          <a:xfrm flipH="1" flipV="1">
            <a:off x="7634394" y="5457884"/>
            <a:ext cx="551543" cy="18868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88A738D-84EA-1350-EB47-77D6F975DC58}"/>
              </a:ext>
            </a:extLst>
          </p:cNvPr>
          <p:cNvCxnSpPr/>
          <p:nvPr/>
        </p:nvCxnSpPr>
        <p:spPr>
          <a:xfrm flipV="1">
            <a:off x="6603876" y="5283712"/>
            <a:ext cx="769258" cy="22789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7FF9591-D5BB-AA47-6967-88918295CA4B}"/>
              </a:ext>
            </a:extLst>
          </p:cNvPr>
          <p:cNvSpPr txBox="1"/>
          <p:nvPr/>
        </p:nvSpPr>
        <p:spPr>
          <a:xfrm>
            <a:off x="5136399" y="5479575"/>
            <a:ext cx="159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Co(</a:t>
            </a:r>
            <a:r>
              <a:rPr lang="en-US" b="1" dirty="0" err="1"/>
              <a:t>bpy</a:t>
            </a:r>
            <a:r>
              <a:rPr lang="en-US" b="1" dirty="0"/>
              <a:t>)</a:t>
            </a:r>
            <a:r>
              <a:rPr lang="en-US" b="1" baseline="-25000" dirty="0"/>
              <a:t>3</a:t>
            </a:r>
            <a:r>
              <a:rPr lang="en-US" b="1" baseline="30000" dirty="0"/>
              <a:t>2+/3+</a:t>
            </a:r>
          </a:p>
          <a:p>
            <a:pPr algn="ctr"/>
            <a:r>
              <a:rPr lang="en-US" b="1" dirty="0" err="1"/>
              <a:t>MeCN</a:t>
            </a:r>
            <a:endParaRPr lang="en-US" b="1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2520EA9-66B5-D6AE-7A9A-E38BE821B6C9}"/>
              </a:ext>
            </a:extLst>
          </p:cNvPr>
          <p:cNvSpPr/>
          <p:nvPr/>
        </p:nvSpPr>
        <p:spPr>
          <a:xfrm>
            <a:off x="8302051" y="4579089"/>
            <a:ext cx="551543" cy="55154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id="{4363D097-F9D7-3F9A-81A3-1361402A243B}"/>
              </a:ext>
            </a:extLst>
          </p:cNvPr>
          <p:cNvSpPr/>
          <p:nvPr/>
        </p:nvSpPr>
        <p:spPr>
          <a:xfrm>
            <a:off x="7140907" y="4289484"/>
            <a:ext cx="1930400" cy="515257"/>
          </a:xfrm>
          <a:custGeom>
            <a:avLst/>
            <a:gdLst>
              <a:gd name="connsiteX0" fmla="*/ 0 w 1930400"/>
              <a:gd name="connsiteY0" fmla="*/ 355600 h 515257"/>
              <a:gd name="connsiteX1" fmla="*/ 246743 w 1930400"/>
              <a:gd name="connsiteY1" fmla="*/ 36285 h 515257"/>
              <a:gd name="connsiteX2" fmla="*/ 841829 w 1930400"/>
              <a:gd name="connsiteY2" fmla="*/ 210457 h 515257"/>
              <a:gd name="connsiteX3" fmla="*/ 1785257 w 1930400"/>
              <a:gd name="connsiteY3" fmla="*/ 50800 h 515257"/>
              <a:gd name="connsiteX4" fmla="*/ 1712686 w 1930400"/>
              <a:gd name="connsiteY4" fmla="*/ 515257 h 51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0400" h="515257">
                <a:moveTo>
                  <a:pt x="0" y="355600"/>
                </a:moveTo>
                <a:cubicBezTo>
                  <a:pt x="53219" y="208037"/>
                  <a:pt x="106438" y="60475"/>
                  <a:pt x="246743" y="36285"/>
                </a:cubicBezTo>
                <a:cubicBezTo>
                  <a:pt x="387048" y="12095"/>
                  <a:pt x="585410" y="208038"/>
                  <a:pt x="841829" y="210457"/>
                </a:cubicBezTo>
                <a:cubicBezTo>
                  <a:pt x="1098248" y="212876"/>
                  <a:pt x="1640114" y="0"/>
                  <a:pt x="1785257" y="50800"/>
                </a:cubicBezTo>
                <a:cubicBezTo>
                  <a:pt x="1930400" y="101600"/>
                  <a:pt x="1821543" y="308428"/>
                  <a:pt x="1712686" y="515257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F5A93139-7BB3-8323-E2E3-E02D2AE32C04}"/>
              </a:ext>
            </a:extLst>
          </p:cNvPr>
          <p:cNvSpPr/>
          <p:nvPr/>
        </p:nvSpPr>
        <p:spPr>
          <a:xfrm rot="5400000">
            <a:off x="6548570" y="2139599"/>
            <a:ext cx="1121603" cy="256932"/>
          </a:xfrm>
          <a:prstGeom prst="cube">
            <a:avLst>
              <a:gd name="adj" fmla="val 69376"/>
            </a:avLst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8D07033E-B9EA-FDA1-5F5C-5509176D10F4}"/>
              </a:ext>
            </a:extLst>
          </p:cNvPr>
          <p:cNvSpPr/>
          <p:nvPr/>
        </p:nvSpPr>
        <p:spPr>
          <a:xfrm rot="5400000">
            <a:off x="6855144" y="2181862"/>
            <a:ext cx="693803" cy="255084"/>
          </a:xfrm>
          <a:prstGeom prst="cube">
            <a:avLst>
              <a:gd name="adj" fmla="val 69376"/>
            </a:avLst>
          </a:prstGeom>
          <a:blipFill>
            <a:blip r:embed="rId10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>
            <a:extLst>
              <a:ext uri="{FF2B5EF4-FFF2-40B4-BE49-F238E27FC236}">
                <a16:creationId xmlns:a16="http://schemas.microsoft.com/office/drawing/2014/main" id="{666ABE5B-DCE9-1152-DF7B-072130D01BB0}"/>
              </a:ext>
            </a:extLst>
          </p:cNvPr>
          <p:cNvSpPr/>
          <p:nvPr/>
        </p:nvSpPr>
        <p:spPr>
          <a:xfrm rot="5400000">
            <a:off x="6848973" y="2180419"/>
            <a:ext cx="693803" cy="255084"/>
          </a:xfrm>
          <a:prstGeom prst="cube">
            <a:avLst>
              <a:gd name="adj" fmla="val 69376"/>
            </a:avLst>
          </a:prstGeom>
          <a:solidFill>
            <a:srgbClr val="7030A0">
              <a:alpha val="36078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D972400-62CD-4327-8D33-1123F167B343}"/>
              </a:ext>
            </a:extLst>
          </p:cNvPr>
          <p:cNvCxnSpPr/>
          <p:nvPr/>
        </p:nvCxnSpPr>
        <p:spPr>
          <a:xfrm>
            <a:off x="6502280" y="1999561"/>
            <a:ext cx="580571" cy="19662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D9102C0-1A4E-FB80-752C-12E206FDB3CA}"/>
              </a:ext>
            </a:extLst>
          </p:cNvPr>
          <p:cNvSpPr txBox="1"/>
          <p:nvPr/>
        </p:nvSpPr>
        <p:spPr>
          <a:xfrm>
            <a:off x="5606161" y="1778083"/>
            <a:ext cx="115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ZrO</a:t>
            </a:r>
            <a:r>
              <a:rPr lang="en-US" b="1" baseline="-25000" dirty="0"/>
              <a:t>2</a:t>
            </a:r>
            <a:r>
              <a:rPr lang="en-US" b="1" dirty="0"/>
              <a:t>-ML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620BA96-2C74-F85F-A1B1-4F267302D896}"/>
              </a:ext>
            </a:extLst>
          </p:cNvPr>
          <p:cNvCxnSpPr/>
          <p:nvPr/>
        </p:nvCxnSpPr>
        <p:spPr>
          <a:xfrm flipV="1">
            <a:off x="6603876" y="2428412"/>
            <a:ext cx="769258" cy="22789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2207C4E-FD42-9A4F-42C1-292A9AB95FE2}"/>
              </a:ext>
            </a:extLst>
          </p:cNvPr>
          <p:cNvSpPr txBox="1"/>
          <p:nvPr/>
        </p:nvSpPr>
        <p:spPr>
          <a:xfrm>
            <a:off x="5458436" y="2606603"/>
            <a:ext cx="159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MeCN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2567AF-19F0-CD48-FE07-9A6071FCF050}"/>
              </a:ext>
            </a:extLst>
          </p:cNvPr>
          <p:cNvSpPr txBox="1"/>
          <p:nvPr/>
        </p:nvSpPr>
        <p:spPr>
          <a:xfrm>
            <a:off x="7759313" y="5609328"/>
            <a:ext cx="1265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Pt counter electrode</a:t>
            </a:r>
          </a:p>
        </p:txBody>
      </p:sp>
      <p:graphicFrame>
        <p:nvGraphicFramePr>
          <p:cNvPr id="38" name="Object 11">
            <a:extLst>
              <a:ext uri="{FF2B5EF4-FFF2-40B4-BE49-F238E27FC236}">
                <a16:creationId xmlns:a16="http://schemas.microsoft.com/office/drawing/2014/main" id="{1C80D2E4-A1DF-16E9-AB68-9A62E784FA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854400"/>
              </p:ext>
            </p:extLst>
          </p:nvPr>
        </p:nvGraphicFramePr>
        <p:xfrm>
          <a:off x="9290789" y="1193822"/>
          <a:ext cx="2631085" cy="4917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1" imgW="3129375" imgH="5851076" progId="ChemDraw.Document.6.0">
                  <p:embed/>
                </p:oleObj>
              </mc:Choice>
              <mc:Fallback>
                <p:oleObj name="CS ChemDraw Drawing" r:id="rId11" imgW="3129375" imgH="5851076" progId="ChemDraw.Document.6.0">
                  <p:embed/>
                  <p:pic>
                    <p:nvPicPr>
                      <p:cNvPr id="29" name="Object 11">
                        <a:extLst>
                          <a:ext uri="{FF2B5EF4-FFF2-40B4-BE49-F238E27FC236}">
                            <a16:creationId xmlns:a16="http://schemas.microsoft.com/office/drawing/2014/main" id="{4964A7DE-A213-4A97-B272-8E819E203C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90789" y="1193822"/>
                        <a:ext cx="2631085" cy="49177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011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 animBg="1"/>
      <p:bldP spid="18" grpId="0" animBg="1"/>
      <p:bldP spid="19" grpId="0" animBg="1"/>
      <p:bldP spid="20" grpId="0" animBg="1"/>
      <p:bldP spid="22" grpId="0"/>
      <p:bldP spid="25" grpId="0"/>
      <p:bldP spid="26" grpId="0" animBg="1"/>
      <p:bldP spid="27" grpId="0" animBg="1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4A29F18-B85F-4104-BDC1-48914EC4FA7A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Molecular Photochemistry/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Photophysics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301643-8B84-45B3-AE1A-7E9158A98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1284" y="6356352"/>
            <a:ext cx="4025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F2EE4-5CDD-4DA2-BAFC-CFC0AFCFC0F6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5EF02E2-B1F3-FCB9-7FBC-C815B8B0742B}"/>
              </a:ext>
            </a:extLst>
          </p:cNvPr>
          <p:cNvSpPr/>
          <p:nvPr/>
        </p:nvSpPr>
        <p:spPr>
          <a:xfrm>
            <a:off x="4987139" y="2755739"/>
            <a:ext cx="2211028" cy="221102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8035C3-817C-DB47-32B8-393DB175DF1C}"/>
              </a:ext>
            </a:extLst>
          </p:cNvPr>
          <p:cNvSpPr txBox="1"/>
          <p:nvPr/>
        </p:nvSpPr>
        <p:spPr>
          <a:xfrm>
            <a:off x="5083705" y="3566633"/>
            <a:ext cx="1969554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Molecule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B3AEAFB-603D-36C5-3AF7-FDF784E55287}"/>
              </a:ext>
            </a:extLst>
          </p:cNvPr>
          <p:cNvCxnSpPr/>
          <p:nvPr/>
        </p:nvCxnSpPr>
        <p:spPr>
          <a:xfrm flipV="1">
            <a:off x="6522481" y="2195063"/>
            <a:ext cx="309091" cy="61818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E8A3A90-DFDD-2AA2-D331-BCC660006DEC}"/>
              </a:ext>
            </a:extLst>
          </p:cNvPr>
          <p:cNvCxnSpPr/>
          <p:nvPr/>
        </p:nvCxnSpPr>
        <p:spPr>
          <a:xfrm flipV="1">
            <a:off x="6922621" y="2683857"/>
            <a:ext cx="548696" cy="4288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D49590-CB77-EABE-0470-D324E237D713}"/>
              </a:ext>
            </a:extLst>
          </p:cNvPr>
          <p:cNvCxnSpPr/>
          <p:nvPr/>
        </p:nvCxnSpPr>
        <p:spPr>
          <a:xfrm flipV="1">
            <a:off x="7135870" y="3388296"/>
            <a:ext cx="680479" cy="17204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7C4F029-1CDE-78D7-1F89-EBBE07B98E7E}"/>
              </a:ext>
            </a:extLst>
          </p:cNvPr>
          <p:cNvCxnSpPr/>
          <p:nvPr/>
        </p:nvCxnSpPr>
        <p:spPr>
          <a:xfrm>
            <a:off x="7162228" y="4075963"/>
            <a:ext cx="812260" cy="17491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193D1ED-E3B0-10C2-0E92-7176DA060F85}"/>
              </a:ext>
            </a:extLst>
          </p:cNvPr>
          <p:cNvCxnSpPr/>
          <p:nvPr/>
        </p:nvCxnSpPr>
        <p:spPr>
          <a:xfrm flipH="1" flipV="1">
            <a:off x="6019311" y="1461871"/>
            <a:ext cx="11456" cy="126271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6393CC8-A747-F5FE-24E2-AD6249589A82}"/>
              </a:ext>
            </a:extLst>
          </p:cNvPr>
          <p:cNvCxnSpPr/>
          <p:nvPr/>
        </p:nvCxnSpPr>
        <p:spPr>
          <a:xfrm flipH="1" flipV="1">
            <a:off x="5228614" y="2151934"/>
            <a:ext cx="339717" cy="69964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26D3C1-659A-C56F-AC91-638C64E97F20}"/>
              </a:ext>
            </a:extLst>
          </p:cNvPr>
          <p:cNvCxnSpPr/>
          <p:nvPr/>
        </p:nvCxnSpPr>
        <p:spPr>
          <a:xfrm flipH="1">
            <a:off x="4452294" y="4531213"/>
            <a:ext cx="711104" cy="5534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69F921E-4046-923A-1B5E-CDDB47C9BD09}"/>
              </a:ext>
            </a:extLst>
          </p:cNvPr>
          <p:cNvCxnSpPr/>
          <p:nvPr/>
        </p:nvCxnSpPr>
        <p:spPr>
          <a:xfrm flipH="1">
            <a:off x="5185485" y="4859472"/>
            <a:ext cx="349302" cy="7715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AC3E199-6B5B-1DB7-A373-B86C1DD54879}"/>
              </a:ext>
            </a:extLst>
          </p:cNvPr>
          <p:cNvCxnSpPr/>
          <p:nvPr/>
        </p:nvCxnSpPr>
        <p:spPr>
          <a:xfrm>
            <a:off x="6021186" y="4986463"/>
            <a:ext cx="12501" cy="8314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98A5CAC-A83F-C98C-82AC-B85B960E9139}"/>
              </a:ext>
            </a:extLst>
          </p:cNvPr>
          <p:cNvCxnSpPr/>
          <p:nvPr/>
        </p:nvCxnSpPr>
        <p:spPr>
          <a:xfrm>
            <a:off x="6536336" y="4897808"/>
            <a:ext cx="345552" cy="6613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54C535B-4E9C-54DC-E5F1-CC064DA10A21}"/>
              </a:ext>
            </a:extLst>
          </p:cNvPr>
          <p:cNvCxnSpPr/>
          <p:nvPr/>
        </p:nvCxnSpPr>
        <p:spPr>
          <a:xfrm>
            <a:off x="6965229" y="4550381"/>
            <a:ext cx="606723" cy="5055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ED64545-6BBB-A848-5DD9-44F0F5A85CC4}"/>
              </a:ext>
            </a:extLst>
          </p:cNvPr>
          <p:cNvSpPr txBox="1"/>
          <p:nvPr/>
        </p:nvSpPr>
        <p:spPr>
          <a:xfrm>
            <a:off x="4739822" y="1088090"/>
            <a:ext cx="2573358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/>
              <a:t>phosphorescence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684D17-C095-536C-A957-2A9C07ADF0F8}"/>
              </a:ext>
            </a:extLst>
          </p:cNvPr>
          <p:cNvSpPr txBox="1"/>
          <p:nvPr/>
        </p:nvSpPr>
        <p:spPr>
          <a:xfrm>
            <a:off x="3731068" y="1660748"/>
            <a:ext cx="2573358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/>
              <a:t>fluorescence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385306-49A9-E7D7-652D-08AAA830116E}"/>
              </a:ext>
            </a:extLst>
          </p:cNvPr>
          <p:cNvSpPr txBox="1"/>
          <p:nvPr/>
        </p:nvSpPr>
        <p:spPr>
          <a:xfrm>
            <a:off x="6014524" y="1471460"/>
            <a:ext cx="2573358" cy="62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/>
              <a:t>internal </a:t>
            </a:r>
          </a:p>
          <a:p>
            <a:pPr algn="ctr">
              <a:lnSpc>
                <a:spcPts val="2000"/>
              </a:lnSpc>
            </a:pPr>
            <a:r>
              <a:rPr lang="en-US" sz="2400" dirty="0"/>
              <a:t>conversion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B342C1-C39A-F72A-B136-330F2B61739A}"/>
              </a:ext>
            </a:extLst>
          </p:cNvPr>
          <p:cNvSpPr txBox="1"/>
          <p:nvPr/>
        </p:nvSpPr>
        <p:spPr>
          <a:xfrm>
            <a:off x="7190983" y="2245386"/>
            <a:ext cx="2573358" cy="62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 err="1"/>
              <a:t>intramolecular</a:t>
            </a:r>
            <a:r>
              <a:rPr lang="en-US" sz="2400" dirty="0"/>
              <a:t> charge transfer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2A0C78-75FF-3FB9-21DE-CF60648BD765}"/>
              </a:ext>
            </a:extLst>
          </p:cNvPr>
          <p:cNvSpPr txBox="1"/>
          <p:nvPr/>
        </p:nvSpPr>
        <p:spPr>
          <a:xfrm>
            <a:off x="7631880" y="3937004"/>
            <a:ext cx="1967145" cy="62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/>
              <a:t>electron transfer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98E033-EC7D-F956-B81B-3D8298B43ECB}"/>
              </a:ext>
            </a:extLst>
          </p:cNvPr>
          <p:cNvSpPr txBox="1"/>
          <p:nvPr/>
        </p:nvSpPr>
        <p:spPr>
          <a:xfrm>
            <a:off x="7111942" y="4754056"/>
            <a:ext cx="1967145" cy="62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/>
              <a:t>proton transfer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33544F-4045-ECDE-524B-59F8761914D2}"/>
              </a:ext>
            </a:extLst>
          </p:cNvPr>
          <p:cNvSpPr txBox="1"/>
          <p:nvPr/>
        </p:nvSpPr>
        <p:spPr>
          <a:xfrm>
            <a:off x="6347607" y="5470473"/>
            <a:ext cx="1967145" cy="62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/>
              <a:t>energy transfer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85D4AF-594B-1EFF-E0FE-789EEFC354DA}"/>
              </a:ext>
            </a:extLst>
          </p:cNvPr>
          <p:cNvSpPr txBox="1"/>
          <p:nvPr/>
        </p:nvSpPr>
        <p:spPr>
          <a:xfrm>
            <a:off x="5094473" y="5730074"/>
            <a:ext cx="1967145" cy="62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 err="1"/>
              <a:t>excimer</a:t>
            </a:r>
            <a:r>
              <a:rPr lang="en-US" sz="2400" dirty="0"/>
              <a:t> formation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E065E8-067F-1048-2C85-75ED852AA7D9}"/>
              </a:ext>
            </a:extLst>
          </p:cNvPr>
          <p:cNvSpPr txBox="1"/>
          <p:nvPr/>
        </p:nvSpPr>
        <p:spPr>
          <a:xfrm>
            <a:off x="3668818" y="5440877"/>
            <a:ext cx="1967145" cy="62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 err="1"/>
              <a:t>exiplex</a:t>
            </a:r>
            <a:r>
              <a:rPr lang="en-US" sz="2400" dirty="0"/>
              <a:t> formation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273134-A81B-6CAE-AFE9-2537DEAB820F}"/>
              </a:ext>
            </a:extLst>
          </p:cNvPr>
          <p:cNvSpPr txBox="1"/>
          <p:nvPr/>
        </p:nvSpPr>
        <p:spPr>
          <a:xfrm>
            <a:off x="2113768" y="4619027"/>
            <a:ext cx="2712296" cy="62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/>
              <a:t>photochemical transformation</a:t>
            </a:r>
          </a:p>
        </p:txBody>
      </p:sp>
      <p:sp>
        <p:nvSpPr>
          <p:cNvPr id="27" name="Text Box 40">
            <a:extLst>
              <a:ext uri="{FF2B5EF4-FFF2-40B4-BE49-F238E27FC236}">
                <a16:creationId xmlns:a16="http://schemas.microsoft.com/office/drawing/2014/main" id="{01244843-FDF0-7987-FAE4-FBFAC1AEC01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233826" y="2525711"/>
            <a:ext cx="1273374" cy="624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2000"/>
              </a:lnSpc>
            </a:pPr>
            <a:r>
              <a:rPr lang="en-US" altLang="zh-CN" sz="4000" dirty="0">
                <a:solidFill>
                  <a:srgbClr val="009900"/>
                </a:solidFill>
              </a:rPr>
              <a:t>h</a:t>
            </a:r>
            <a:r>
              <a:rPr lang="en-US" altLang="zh-CN" sz="4000" dirty="0">
                <a:solidFill>
                  <a:srgbClr val="009900"/>
                </a:solidFill>
                <a:latin typeface="Symbol" pitchFamily="18" charset="2"/>
              </a:rPr>
              <a:t>n</a:t>
            </a:r>
            <a:endParaRPr lang="en-US" sz="4000" dirty="0">
              <a:solidFill>
                <a:srgbClr val="009900"/>
              </a:solidFill>
              <a:latin typeface="Symbol" pitchFamily="18" charset="2"/>
            </a:endParaRPr>
          </a:p>
        </p:txBody>
      </p:sp>
      <p:sp>
        <p:nvSpPr>
          <p:cNvPr id="28" name="Freeform 97">
            <a:extLst>
              <a:ext uri="{FF2B5EF4-FFF2-40B4-BE49-F238E27FC236}">
                <a16:creationId xmlns:a16="http://schemas.microsoft.com/office/drawing/2014/main" id="{9DCBA942-7A6C-8B4C-7484-A55FAEB82640}"/>
              </a:ext>
            </a:extLst>
          </p:cNvPr>
          <p:cNvSpPr>
            <a:spLocks noChangeAspect="1"/>
          </p:cNvSpPr>
          <p:nvPr/>
        </p:nvSpPr>
        <p:spPr bwMode="auto">
          <a:xfrm rot="12156305">
            <a:off x="3341871" y="2666336"/>
            <a:ext cx="1836465" cy="28844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009900"/>
            </a:solidFill>
            <a:round/>
            <a:headEnd type="triangle" w="med" len="lg"/>
            <a:tailEnd/>
          </a:ln>
        </p:spPr>
        <p:txBody>
          <a:bodyPr/>
          <a:lstStyle/>
          <a:p>
            <a:pPr algn="ctr">
              <a:lnSpc>
                <a:spcPts val="2000"/>
              </a:lnSpc>
            </a:pP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9" name="Freeform 97">
            <a:extLst>
              <a:ext uri="{FF2B5EF4-FFF2-40B4-BE49-F238E27FC236}">
                <a16:creationId xmlns:a16="http://schemas.microsoft.com/office/drawing/2014/main" id="{FE177DD2-8A21-EAA0-FB70-677F381660E7}"/>
              </a:ext>
            </a:extLst>
          </p:cNvPr>
          <p:cNvSpPr>
            <a:spLocks noChangeAspect="1"/>
          </p:cNvSpPr>
          <p:nvPr/>
        </p:nvSpPr>
        <p:spPr bwMode="auto">
          <a:xfrm rot="12156305">
            <a:off x="3238842" y="2951466"/>
            <a:ext cx="1836465" cy="28844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009900"/>
            </a:solidFill>
            <a:round/>
            <a:headEnd type="triangle" w="med" len="lg"/>
            <a:tailEnd/>
          </a:ln>
        </p:spPr>
        <p:txBody>
          <a:bodyPr/>
          <a:lstStyle/>
          <a:p>
            <a:pPr algn="ctr">
              <a:lnSpc>
                <a:spcPts val="2000"/>
              </a:lnSpc>
            </a:pP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30" name="Freeform 97">
            <a:extLst>
              <a:ext uri="{FF2B5EF4-FFF2-40B4-BE49-F238E27FC236}">
                <a16:creationId xmlns:a16="http://schemas.microsoft.com/office/drawing/2014/main" id="{8D2E90D7-0AF9-C815-8362-34D73CAE030F}"/>
              </a:ext>
            </a:extLst>
          </p:cNvPr>
          <p:cNvSpPr>
            <a:spLocks noChangeAspect="1"/>
          </p:cNvSpPr>
          <p:nvPr/>
        </p:nvSpPr>
        <p:spPr bwMode="auto">
          <a:xfrm rot="12156305">
            <a:off x="3193317" y="3279724"/>
            <a:ext cx="1836465" cy="28844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009900"/>
            </a:solidFill>
            <a:round/>
            <a:headEnd type="triangle" w="med" len="lg"/>
            <a:tailEnd/>
          </a:ln>
        </p:spPr>
        <p:txBody>
          <a:bodyPr/>
          <a:lstStyle/>
          <a:p>
            <a:pPr algn="ctr">
              <a:lnSpc>
                <a:spcPts val="2000"/>
              </a:lnSpc>
            </a:pP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465F2F-C8DF-6555-2C1E-132EB34F825D}"/>
              </a:ext>
            </a:extLst>
          </p:cNvPr>
          <p:cNvSpPr txBox="1"/>
          <p:nvPr/>
        </p:nvSpPr>
        <p:spPr>
          <a:xfrm>
            <a:off x="7504874" y="3076816"/>
            <a:ext cx="2573358" cy="62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/>
              <a:t>conformational change</a:t>
            </a:r>
          </a:p>
        </p:txBody>
      </p:sp>
    </p:spTree>
    <p:extLst>
      <p:ext uri="{BB962C8B-B14F-4D97-AF65-F5344CB8AC3E}">
        <p14:creationId xmlns:p14="http://schemas.microsoft.com/office/powerpoint/2010/main" val="357060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E5A21-084C-8F0D-A17C-3BF4B0CAF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2690" y="6356352"/>
            <a:ext cx="561109" cy="365125"/>
          </a:xfrm>
        </p:spPr>
        <p:txBody>
          <a:bodyPr/>
          <a:lstStyle/>
          <a:p>
            <a:fld id="{3DBF2EE4-5CDD-4DA2-BAFC-CFC0AFCFC0F6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721134-4DA3-7F40-1907-A285EA14474C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TTA-UC Photocurrent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7C89445-646B-CF81-2171-557AEC3E01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478" y="4208889"/>
          <a:ext cx="2465285" cy="1888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0632400" imgH="23450550" progId="Origin50.Graph">
                  <p:embed/>
                </p:oleObj>
              </mc:Choice>
              <mc:Fallback>
                <p:oleObj name="Graph" r:id="rId2" imgW="30632400" imgH="23450550" progId="Origin50.Graph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47C89445-646B-CF81-2171-557AEC3E01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478" y="4208889"/>
                        <a:ext cx="2465285" cy="18888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DE1AE75-1758-246F-D511-D404B32FA657}"/>
              </a:ext>
            </a:extLst>
          </p:cNvPr>
          <p:cNvSpPr txBox="1"/>
          <p:nvPr/>
        </p:nvSpPr>
        <p:spPr>
          <a:xfrm>
            <a:off x="154609" y="3880579"/>
            <a:ext cx="5028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prstClr val="black"/>
                </a:solidFill>
              </a:rPr>
              <a:t>On TiO</a:t>
            </a:r>
            <a:r>
              <a:rPr lang="en-US" sz="2400" u="sng" baseline="-25000" dirty="0">
                <a:solidFill>
                  <a:prstClr val="black"/>
                </a:solidFill>
              </a:rPr>
              <a:t>2</a:t>
            </a:r>
            <a:r>
              <a:rPr lang="en-US" sz="2400" u="sng" dirty="0">
                <a:solidFill>
                  <a:prstClr val="black"/>
                </a:solidFill>
              </a:rPr>
              <a:t>: Upconverted Photocurrent</a:t>
            </a:r>
          </a:p>
        </p:txBody>
      </p:sp>
      <p:graphicFrame>
        <p:nvGraphicFramePr>
          <p:cNvPr id="13" name="Object 2">
            <a:extLst>
              <a:ext uri="{FF2B5EF4-FFF2-40B4-BE49-F238E27FC236}">
                <a16:creationId xmlns:a16="http://schemas.microsoft.com/office/drawing/2014/main" id="{A7095151-7829-61C1-6FFD-D7C4ADAF03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09950" y="4266057"/>
          <a:ext cx="2441981" cy="1907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29051250" imgH="22621875" progId="Origin50.Graph">
                  <p:embed/>
                </p:oleObj>
              </mc:Choice>
              <mc:Fallback>
                <p:oleObj name="Graph" r:id="rId4" imgW="29051250" imgH="22621875" progId="Origin50.Graph">
                  <p:embed/>
                  <p:pic>
                    <p:nvPicPr>
                      <p:cNvPr id="13" name="Object 2">
                        <a:extLst>
                          <a:ext uri="{FF2B5EF4-FFF2-40B4-BE49-F238E27FC236}">
                            <a16:creationId xmlns:a16="http://schemas.microsoft.com/office/drawing/2014/main" id="{A7095151-7829-61C1-6FFD-D7C4ADAF03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9950" y="4266057"/>
                        <a:ext cx="2441981" cy="19079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8">
            <a:extLst>
              <a:ext uri="{FF2B5EF4-FFF2-40B4-BE49-F238E27FC236}">
                <a16:creationId xmlns:a16="http://schemas.microsoft.com/office/drawing/2014/main" id="{BAFCA913-300C-E56B-51A7-4CE3368E9BE3}"/>
              </a:ext>
            </a:extLst>
          </p:cNvPr>
          <p:cNvSpPr/>
          <p:nvPr/>
        </p:nvSpPr>
        <p:spPr>
          <a:xfrm>
            <a:off x="7547305" y="4574927"/>
            <a:ext cx="807962" cy="302380"/>
          </a:xfrm>
          <a:custGeom>
            <a:avLst/>
            <a:gdLst>
              <a:gd name="connsiteX0" fmla="*/ 0 w 807962"/>
              <a:gd name="connsiteY0" fmla="*/ 99180 h 302380"/>
              <a:gd name="connsiteX1" fmla="*/ 290286 w 807962"/>
              <a:gd name="connsiteY1" fmla="*/ 26609 h 302380"/>
              <a:gd name="connsiteX2" fmla="*/ 522514 w 807962"/>
              <a:gd name="connsiteY2" fmla="*/ 258837 h 302380"/>
              <a:gd name="connsiteX3" fmla="*/ 769257 w 807962"/>
              <a:gd name="connsiteY3" fmla="*/ 287866 h 302380"/>
              <a:gd name="connsiteX4" fmla="*/ 754743 w 807962"/>
              <a:gd name="connsiteY4" fmla="*/ 287866 h 302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62" h="302380">
                <a:moveTo>
                  <a:pt x="0" y="99180"/>
                </a:moveTo>
                <a:cubicBezTo>
                  <a:pt x="101600" y="49590"/>
                  <a:pt x="203200" y="0"/>
                  <a:pt x="290286" y="26609"/>
                </a:cubicBezTo>
                <a:cubicBezTo>
                  <a:pt x="377372" y="53219"/>
                  <a:pt x="442686" y="215294"/>
                  <a:pt x="522514" y="258837"/>
                </a:cubicBezTo>
                <a:cubicBezTo>
                  <a:pt x="602342" y="302380"/>
                  <a:pt x="730552" y="283028"/>
                  <a:pt x="769257" y="287866"/>
                </a:cubicBezTo>
                <a:cubicBezTo>
                  <a:pt x="807962" y="292704"/>
                  <a:pt x="781352" y="290285"/>
                  <a:pt x="754743" y="287866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9D5EC7EE-ACBF-3807-98C5-894B41EE12E4}"/>
              </a:ext>
            </a:extLst>
          </p:cNvPr>
          <p:cNvSpPr/>
          <p:nvPr/>
        </p:nvSpPr>
        <p:spPr>
          <a:xfrm rot="5400000">
            <a:off x="6548570" y="4994899"/>
            <a:ext cx="1121603" cy="256932"/>
          </a:xfrm>
          <a:prstGeom prst="cube">
            <a:avLst>
              <a:gd name="adj" fmla="val 69376"/>
            </a:avLst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DEEC960-7B49-6FE8-B124-064C666DA28D}"/>
              </a:ext>
            </a:extLst>
          </p:cNvPr>
          <p:cNvSpPr/>
          <p:nvPr/>
        </p:nvSpPr>
        <p:spPr>
          <a:xfrm rot="5400000">
            <a:off x="6855144" y="5037162"/>
            <a:ext cx="693803" cy="255084"/>
          </a:xfrm>
          <a:prstGeom prst="cube">
            <a:avLst>
              <a:gd name="adj" fmla="val 69376"/>
            </a:avLst>
          </a:prstGeom>
          <a:blipFill>
            <a:blip r:embed="rId6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A201873F-3AD0-98AD-124C-738B0B0217DB}"/>
              </a:ext>
            </a:extLst>
          </p:cNvPr>
          <p:cNvSpPr/>
          <p:nvPr/>
        </p:nvSpPr>
        <p:spPr>
          <a:xfrm rot="5400000">
            <a:off x="7020287" y="5031184"/>
            <a:ext cx="1121603" cy="256932"/>
          </a:xfrm>
          <a:prstGeom prst="cube">
            <a:avLst>
              <a:gd name="adj" fmla="val 69376"/>
            </a:avLst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F0C80F14-11FD-8988-D319-F6A002615FD7}"/>
              </a:ext>
            </a:extLst>
          </p:cNvPr>
          <p:cNvSpPr/>
          <p:nvPr/>
        </p:nvSpPr>
        <p:spPr>
          <a:xfrm rot="5400000">
            <a:off x="6848973" y="5035719"/>
            <a:ext cx="693803" cy="255084"/>
          </a:xfrm>
          <a:prstGeom prst="cube">
            <a:avLst>
              <a:gd name="adj" fmla="val 69376"/>
            </a:avLst>
          </a:prstGeom>
          <a:solidFill>
            <a:srgbClr val="7030A0">
              <a:alpha val="36078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C2E718E-5AF4-5E81-BC13-A4F3293EEDD6}"/>
              </a:ext>
            </a:extLst>
          </p:cNvPr>
          <p:cNvCxnSpPr/>
          <p:nvPr/>
        </p:nvCxnSpPr>
        <p:spPr>
          <a:xfrm>
            <a:off x="6502280" y="4854861"/>
            <a:ext cx="580571" cy="19662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9CEE2A2-C2D3-C613-62CE-0E3BFE696B64}"/>
              </a:ext>
            </a:extLst>
          </p:cNvPr>
          <p:cNvSpPr txBox="1"/>
          <p:nvPr/>
        </p:nvSpPr>
        <p:spPr>
          <a:xfrm>
            <a:off x="5602946" y="4626648"/>
            <a:ext cx="115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TiO</a:t>
            </a:r>
            <a:r>
              <a:rPr lang="en-US" b="1" baseline="-25000" dirty="0"/>
              <a:t>2</a:t>
            </a:r>
            <a:r>
              <a:rPr lang="en-US" b="1" dirty="0"/>
              <a:t>-ML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F60BCC7-969D-A7FE-AE80-6F976C492C75}"/>
              </a:ext>
            </a:extLst>
          </p:cNvPr>
          <p:cNvCxnSpPr/>
          <p:nvPr/>
        </p:nvCxnSpPr>
        <p:spPr>
          <a:xfrm flipH="1" flipV="1">
            <a:off x="7634394" y="5457884"/>
            <a:ext cx="551543" cy="18868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88A738D-84EA-1350-EB47-77D6F975DC58}"/>
              </a:ext>
            </a:extLst>
          </p:cNvPr>
          <p:cNvCxnSpPr/>
          <p:nvPr/>
        </p:nvCxnSpPr>
        <p:spPr>
          <a:xfrm flipV="1">
            <a:off x="6603876" y="5283712"/>
            <a:ext cx="769258" cy="22789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7FF9591-D5BB-AA47-6967-88918295CA4B}"/>
              </a:ext>
            </a:extLst>
          </p:cNvPr>
          <p:cNvSpPr txBox="1"/>
          <p:nvPr/>
        </p:nvSpPr>
        <p:spPr>
          <a:xfrm>
            <a:off x="5136399" y="5479575"/>
            <a:ext cx="159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Co(</a:t>
            </a:r>
            <a:r>
              <a:rPr lang="en-US" b="1" dirty="0" err="1"/>
              <a:t>bpy</a:t>
            </a:r>
            <a:r>
              <a:rPr lang="en-US" b="1" dirty="0"/>
              <a:t>)</a:t>
            </a:r>
            <a:r>
              <a:rPr lang="en-US" b="1" baseline="-25000" dirty="0"/>
              <a:t>3</a:t>
            </a:r>
            <a:r>
              <a:rPr lang="en-US" b="1" baseline="30000" dirty="0"/>
              <a:t>2+/3+</a:t>
            </a:r>
          </a:p>
          <a:p>
            <a:pPr algn="ctr"/>
            <a:r>
              <a:rPr lang="en-US" b="1" dirty="0" err="1"/>
              <a:t>MeCN</a:t>
            </a:r>
            <a:endParaRPr lang="en-US" b="1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2520EA9-66B5-D6AE-7A9A-E38BE821B6C9}"/>
              </a:ext>
            </a:extLst>
          </p:cNvPr>
          <p:cNvSpPr/>
          <p:nvPr/>
        </p:nvSpPr>
        <p:spPr>
          <a:xfrm>
            <a:off x="8302051" y="4579089"/>
            <a:ext cx="551543" cy="55154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id="{4363D097-F9D7-3F9A-81A3-1361402A243B}"/>
              </a:ext>
            </a:extLst>
          </p:cNvPr>
          <p:cNvSpPr/>
          <p:nvPr/>
        </p:nvSpPr>
        <p:spPr>
          <a:xfrm>
            <a:off x="7140907" y="4289484"/>
            <a:ext cx="1930400" cy="515257"/>
          </a:xfrm>
          <a:custGeom>
            <a:avLst/>
            <a:gdLst>
              <a:gd name="connsiteX0" fmla="*/ 0 w 1930400"/>
              <a:gd name="connsiteY0" fmla="*/ 355600 h 515257"/>
              <a:gd name="connsiteX1" fmla="*/ 246743 w 1930400"/>
              <a:gd name="connsiteY1" fmla="*/ 36285 h 515257"/>
              <a:gd name="connsiteX2" fmla="*/ 841829 w 1930400"/>
              <a:gd name="connsiteY2" fmla="*/ 210457 h 515257"/>
              <a:gd name="connsiteX3" fmla="*/ 1785257 w 1930400"/>
              <a:gd name="connsiteY3" fmla="*/ 50800 h 515257"/>
              <a:gd name="connsiteX4" fmla="*/ 1712686 w 1930400"/>
              <a:gd name="connsiteY4" fmla="*/ 515257 h 51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0400" h="515257">
                <a:moveTo>
                  <a:pt x="0" y="355600"/>
                </a:moveTo>
                <a:cubicBezTo>
                  <a:pt x="53219" y="208037"/>
                  <a:pt x="106438" y="60475"/>
                  <a:pt x="246743" y="36285"/>
                </a:cubicBezTo>
                <a:cubicBezTo>
                  <a:pt x="387048" y="12095"/>
                  <a:pt x="585410" y="208038"/>
                  <a:pt x="841829" y="210457"/>
                </a:cubicBezTo>
                <a:cubicBezTo>
                  <a:pt x="1098248" y="212876"/>
                  <a:pt x="1640114" y="0"/>
                  <a:pt x="1785257" y="50800"/>
                </a:cubicBezTo>
                <a:cubicBezTo>
                  <a:pt x="1930400" y="101600"/>
                  <a:pt x="1821543" y="308428"/>
                  <a:pt x="1712686" y="515257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2567AF-19F0-CD48-FE07-9A6071FCF050}"/>
              </a:ext>
            </a:extLst>
          </p:cNvPr>
          <p:cNvSpPr txBox="1"/>
          <p:nvPr/>
        </p:nvSpPr>
        <p:spPr>
          <a:xfrm>
            <a:off x="7759313" y="5609328"/>
            <a:ext cx="1265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Pt counter electrode</a:t>
            </a:r>
          </a:p>
        </p:txBody>
      </p:sp>
      <p:graphicFrame>
        <p:nvGraphicFramePr>
          <p:cNvPr id="38" name="Object 11">
            <a:extLst>
              <a:ext uri="{FF2B5EF4-FFF2-40B4-BE49-F238E27FC236}">
                <a16:creationId xmlns:a16="http://schemas.microsoft.com/office/drawing/2014/main" id="{1C80D2E4-A1DF-16E9-AB68-9A62E784FA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90789" y="1193822"/>
          <a:ext cx="2631085" cy="4917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7" imgW="3129375" imgH="5851076" progId="ChemDraw.Document.6.0">
                  <p:embed/>
                </p:oleObj>
              </mc:Choice>
              <mc:Fallback>
                <p:oleObj name="CS ChemDraw Drawing" r:id="rId7" imgW="3129375" imgH="5851076" progId="ChemDraw.Document.6.0">
                  <p:embed/>
                  <p:pic>
                    <p:nvPicPr>
                      <p:cNvPr id="38" name="Object 11">
                        <a:extLst>
                          <a:ext uri="{FF2B5EF4-FFF2-40B4-BE49-F238E27FC236}">
                            <a16:creationId xmlns:a16="http://schemas.microsoft.com/office/drawing/2014/main" id="{1C80D2E4-A1DF-16E9-AB68-9A62E784FA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90789" y="1193822"/>
                        <a:ext cx="2631085" cy="49177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ounded Rectangle 31">
            <a:extLst>
              <a:ext uri="{FF2B5EF4-FFF2-40B4-BE49-F238E27FC236}">
                <a16:creationId xmlns:a16="http://schemas.microsoft.com/office/drawing/2014/main" id="{9F24BFB1-5E62-A521-71AC-4BC7A50E8088}"/>
              </a:ext>
            </a:extLst>
          </p:cNvPr>
          <p:cNvSpPr/>
          <p:nvPr/>
        </p:nvSpPr>
        <p:spPr>
          <a:xfrm>
            <a:off x="1164937" y="1254071"/>
            <a:ext cx="7467600" cy="2112820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231775" marR="0" lvl="0" indent="-231775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31775" marR="0" lvl="0" indent="-231775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</a:t>
            </a:r>
            <a:r>
              <a:rPr kumimoji="0" lang="en-US" sz="24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/V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greater than the sum of its parts.</a:t>
            </a:r>
          </a:p>
          <a:p>
            <a:pPr marL="231775" marR="0" lvl="0" indent="-231775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</a:t>
            </a:r>
            <a:r>
              <a:rPr kumimoji="0" lang="en-US" sz="24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0.009 mA/cm</a:t>
            </a: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  <a:p>
            <a:pPr marL="231775" marR="0" lvl="0" indent="-231775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Demonstrated an integrated  TTA-UC solar cell.</a:t>
            </a:r>
          </a:p>
          <a:p>
            <a:pPr marL="231775" marR="0" lvl="0" indent="-231775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1.6 x 10</a:t>
            </a: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-5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  <a:p>
            <a:pPr marL="231775" marR="0" lvl="0" indent="-2317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Shape 603">
            <a:extLst>
              <a:ext uri="{FF2B5EF4-FFF2-40B4-BE49-F238E27FC236}">
                <a16:creationId xmlns:a16="http://schemas.microsoft.com/office/drawing/2014/main" id="{B676D501-3746-9110-C19F-7A09B9CE7530}"/>
              </a:ext>
            </a:extLst>
          </p:cNvPr>
          <p:cNvSpPr/>
          <p:nvPr/>
        </p:nvSpPr>
        <p:spPr>
          <a:xfrm>
            <a:off x="4351218" y="1927171"/>
            <a:ext cx="375946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ACS Energy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Lett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2016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 1, 3-8.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95527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7D1B2-B587-3E0C-249F-14B4CD9F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52618B0-E0E6-2F0A-66B7-3C7168949690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Side Note: Efficiency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DACBFE3E-AC9C-C4D4-EF2B-78C4B515F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8387" y="922916"/>
            <a:ext cx="7515225" cy="2622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08069EF-5785-8DAD-1469-3910CAB19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4675" y="3575371"/>
            <a:ext cx="5900737" cy="283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323EC5-7A28-9834-989F-2F2C2892ED0C}"/>
              </a:ext>
            </a:extLst>
          </p:cNvPr>
          <p:cNvCxnSpPr/>
          <p:nvPr/>
        </p:nvCxnSpPr>
        <p:spPr>
          <a:xfrm>
            <a:off x="7700962" y="5912425"/>
            <a:ext cx="933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6C09093-E22D-C776-8A63-2043537EB4F4}"/>
              </a:ext>
            </a:extLst>
          </p:cNvPr>
          <p:cNvSpPr/>
          <p:nvPr/>
        </p:nvSpPr>
        <p:spPr>
          <a:xfrm>
            <a:off x="4899999" y="6265505"/>
            <a:ext cx="2392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31775" indent="-231775"/>
            <a:r>
              <a:rPr lang="en-US" sz="2800" dirty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sz="2800" dirty="0">
                <a:solidFill>
                  <a:srgbClr val="FF0000"/>
                </a:solidFill>
              </a:rPr>
              <a:t> = 1.6 x 10</a:t>
            </a:r>
            <a:r>
              <a:rPr lang="en-US" sz="2800" baseline="30000" dirty="0">
                <a:solidFill>
                  <a:srgbClr val="FF0000"/>
                </a:solidFill>
              </a:rPr>
              <a:t>-5 </a:t>
            </a:r>
            <a:r>
              <a:rPr lang="en-US" sz="2800" dirty="0">
                <a:solidFill>
                  <a:srgbClr val="FF0000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53267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AFB753-3E9F-4CC7-9EFF-DC746083418C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Increasing UC Photocurrent (J</a:t>
            </a:r>
            <a:r>
              <a:rPr lang="en-US" sz="3600" baseline="-25000" dirty="0"/>
              <a:t>UC</a:t>
            </a:r>
            <a:r>
              <a:rPr lang="en-US" sz="3600" dirty="0"/>
              <a:t>)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9BFF7A0B-8B30-46D7-99B4-DB2DC24D8E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590006"/>
              </p:ext>
            </p:extLst>
          </p:nvPr>
        </p:nvGraphicFramePr>
        <p:xfrm>
          <a:off x="0" y="1014440"/>
          <a:ext cx="5426495" cy="3700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023360" imgH="2743200" progId="Origin50.Graph">
                  <p:embed/>
                </p:oleObj>
              </mc:Choice>
              <mc:Fallback>
                <p:oleObj name="Graph" r:id="rId3" imgW="4023360" imgH="2743200" progId="Origin50.Graph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9BFF7A0B-8B30-46D7-99B4-DB2DC24D8E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014440"/>
                        <a:ext cx="5426495" cy="3700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44DECC-136A-45FF-B6DC-8E717853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22</a:t>
            </a:fld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59D43F-6EB4-86BD-AFC2-12E190FFB6AF}"/>
              </a:ext>
            </a:extLst>
          </p:cNvPr>
          <p:cNvSpPr txBox="1"/>
          <p:nvPr/>
        </p:nvSpPr>
        <p:spPr>
          <a:xfrm>
            <a:off x="1400259" y="903422"/>
            <a:ext cx="3074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venir Next" charset="0"/>
                <a:ea typeface="Avenir Next" charset="0"/>
                <a:cs typeface="Avenir Next" charset="0"/>
              </a:rPr>
              <a:t>JPC Lett.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</a:t>
            </a:r>
            <a:r>
              <a:rPr lang="en-US" sz="1600" b="1" dirty="0">
                <a:latin typeface="Avenir Next Medium" charset="0"/>
                <a:ea typeface="Avenir Next Medium" charset="0"/>
                <a:cs typeface="Avenir Next Medium" charset="0"/>
              </a:rPr>
              <a:t>2018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9, 5810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07AE0-5ECC-0EBE-3A4A-67D086647A4E}"/>
              </a:ext>
            </a:extLst>
          </p:cNvPr>
          <p:cNvCxnSpPr>
            <a:cxnSpLocks/>
          </p:cNvCxnSpPr>
          <p:nvPr/>
        </p:nvCxnSpPr>
        <p:spPr>
          <a:xfrm flipH="1" flipV="1">
            <a:off x="2839694" y="2830730"/>
            <a:ext cx="2628071" cy="18836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1AD9603-89DB-7993-2AFE-0F3B6796F4C5}"/>
              </a:ext>
            </a:extLst>
          </p:cNvPr>
          <p:cNvSpPr/>
          <p:nvPr/>
        </p:nvSpPr>
        <p:spPr>
          <a:xfrm rot="2175266">
            <a:off x="3940850" y="3597038"/>
            <a:ext cx="1066959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9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EFC2BE-BB5F-8F26-4908-5D88B5AD1E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669" y="3736685"/>
            <a:ext cx="3020723" cy="2720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Shape 603">
            <a:extLst>
              <a:ext uri="{FF2B5EF4-FFF2-40B4-BE49-F238E27FC236}">
                <a16:creationId xmlns:a16="http://schemas.microsoft.com/office/drawing/2014/main" id="{82065AED-A7D4-9729-AE6D-4B5C711D6EEA}"/>
              </a:ext>
            </a:extLst>
          </p:cNvPr>
          <p:cNvSpPr/>
          <p:nvPr/>
        </p:nvSpPr>
        <p:spPr>
          <a:xfrm>
            <a:off x="5960553" y="6506670"/>
            <a:ext cx="2128660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en-US" sz="1400" i="1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ACS Energy</a:t>
            </a:r>
            <a:r>
              <a:rPr sz="1400" i="1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 </a:t>
            </a:r>
            <a:r>
              <a:rPr sz="1400" i="1" dirty="0" err="1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Lett</a:t>
            </a:r>
            <a:r>
              <a:rPr sz="1400" i="1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. </a:t>
            </a:r>
            <a:r>
              <a:rPr sz="1400" b="1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201</a:t>
            </a:r>
            <a:r>
              <a:rPr lang="en-US" sz="1400" b="1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6</a:t>
            </a:r>
            <a:r>
              <a:rPr sz="1400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, </a:t>
            </a:r>
            <a:r>
              <a:rPr lang="en-US" sz="1400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1</a:t>
            </a:r>
            <a:r>
              <a:rPr sz="1400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, 3</a:t>
            </a:r>
            <a:r>
              <a:rPr lang="en-US" sz="1400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-8.</a:t>
            </a:r>
            <a:endParaRPr sz="1400" dirty="0">
              <a:uFill>
                <a:solidFill/>
              </a:uFill>
              <a:ea typeface="Avenir Next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33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AFB753-3E9F-4CC7-9EFF-DC746083418C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Increasing UC Photocurrent (J</a:t>
            </a:r>
            <a:r>
              <a:rPr lang="en-US" sz="3600" baseline="-25000" dirty="0"/>
              <a:t>UC</a:t>
            </a:r>
            <a:r>
              <a:rPr lang="en-US" sz="3600" dirty="0"/>
              <a:t>)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9BFF7A0B-8B30-46D7-99B4-DB2DC24D8E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98801"/>
              </p:ext>
            </p:extLst>
          </p:nvPr>
        </p:nvGraphicFramePr>
        <p:xfrm>
          <a:off x="0" y="1014440"/>
          <a:ext cx="5426495" cy="3700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023360" imgH="2743200" progId="Origin50.Graph">
                  <p:embed/>
                </p:oleObj>
              </mc:Choice>
              <mc:Fallback>
                <p:oleObj name="Graph" r:id="rId3" imgW="4023360" imgH="2743200" progId="Origin50.Graph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9BFF7A0B-8B30-46D7-99B4-DB2DC24D8E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014440"/>
                        <a:ext cx="5426495" cy="3700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44DECC-136A-45FF-B6DC-8E717853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23</a:t>
            </a:fld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59D43F-6EB4-86BD-AFC2-12E190FFB6AF}"/>
              </a:ext>
            </a:extLst>
          </p:cNvPr>
          <p:cNvSpPr txBox="1"/>
          <p:nvPr/>
        </p:nvSpPr>
        <p:spPr>
          <a:xfrm>
            <a:off x="1400259" y="903422"/>
            <a:ext cx="3074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venir Next" charset="0"/>
                <a:ea typeface="Avenir Next" charset="0"/>
                <a:cs typeface="Avenir Next" charset="0"/>
              </a:rPr>
              <a:t>JPC Lett.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</a:t>
            </a:r>
            <a:r>
              <a:rPr lang="en-US" sz="1600" b="1" dirty="0">
                <a:latin typeface="Avenir Next Medium" charset="0"/>
                <a:ea typeface="Avenir Next Medium" charset="0"/>
                <a:cs typeface="Avenir Next Medium" charset="0"/>
              </a:rPr>
              <a:t>2018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9, 5810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30F056-580A-D4DD-3580-5C25905CDF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669" y="3736685"/>
            <a:ext cx="3020723" cy="2720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07AE0-5ECC-0EBE-3A4A-67D086647A4E}"/>
              </a:ext>
            </a:extLst>
          </p:cNvPr>
          <p:cNvCxnSpPr>
            <a:cxnSpLocks/>
          </p:cNvCxnSpPr>
          <p:nvPr/>
        </p:nvCxnSpPr>
        <p:spPr>
          <a:xfrm flipH="1" flipV="1">
            <a:off x="2839694" y="2830730"/>
            <a:ext cx="2628071" cy="18836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1AD9603-89DB-7993-2AFE-0F3B6796F4C5}"/>
              </a:ext>
            </a:extLst>
          </p:cNvPr>
          <p:cNvSpPr/>
          <p:nvPr/>
        </p:nvSpPr>
        <p:spPr>
          <a:xfrm rot="2175266">
            <a:off x="3940850" y="3597038"/>
            <a:ext cx="1066959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9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Shape 603">
            <a:extLst>
              <a:ext uri="{FF2B5EF4-FFF2-40B4-BE49-F238E27FC236}">
                <a16:creationId xmlns:a16="http://schemas.microsoft.com/office/drawing/2014/main" id="{F8B871E8-99EC-A35A-1391-DEB8908FA3B6}"/>
              </a:ext>
            </a:extLst>
          </p:cNvPr>
          <p:cNvSpPr/>
          <p:nvPr/>
        </p:nvSpPr>
        <p:spPr>
          <a:xfrm>
            <a:off x="5960553" y="6506670"/>
            <a:ext cx="2128660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en-US" sz="1400" i="1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ACS Energy</a:t>
            </a:r>
            <a:r>
              <a:rPr sz="1400" i="1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 </a:t>
            </a:r>
            <a:r>
              <a:rPr sz="1400" i="1" dirty="0" err="1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Lett</a:t>
            </a:r>
            <a:r>
              <a:rPr sz="1400" i="1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. </a:t>
            </a:r>
            <a:r>
              <a:rPr sz="1400" b="1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201</a:t>
            </a:r>
            <a:r>
              <a:rPr lang="en-US" sz="1400" b="1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6</a:t>
            </a:r>
            <a:r>
              <a:rPr sz="1400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, </a:t>
            </a:r>
            <a:r>
              <a:rPr lang="en-US" sz="1400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1</a:t>
            </a:r>
            <a:r>
              <a:rPr sz="1400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, 3</a:t>
            </a:r>
            <a:r>
              <a:rPr lang="en-US" sz="1400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-8.</a:t>
            </a:r>
            <a:endParaRPr sz="1400" dirty="0">
              <a:uFill>
                <a:solidFill/>
              </a:uFill>
              <a:ea typeface="Avenir Next" charset="0"/>
              <a:cs typeface="Arial" panose="020B0604020202020204" pitchFamily="34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35A017C-DC39-7CA5-C762-D78EA23C0183}"/>
              </a:ext>
            </a:extLst>
          </p:cNvPr>
          <p:cNvCxnSpPr>
            <a:cxnSpLocks/>
          </p:cNvCxnSpPr>
          <p:nvPr/>
        </p:nvCxnSpPr>
        <p:spPr>
          <a:xfrm flipH="1">
            <a:off x="3224982" y="1674138"/>
            <a:ext cx="3605214" cy="5212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hape 603">
            <a:extLst>
              <a:ext uri="{FF2B5EF4-FFF2-40B4-BE49-F238E27FC236}">
                <a16:creationId xmlns:a16="http://schemas.microsoft.com/office/drawing/2014/main" id="{4A330AF6-4810-E80A-B19F-C7CEDDF4F5F1}"/>
              </a:ext>
            </a:extLst>
          </p:cNvPr>
          <p:cNvSpPr/>
          <p:nvPr/>
        </p:nvSpPr>
        <p:spPr>
          <a:xfrm>
            <a:off x="7026513" y="3167446"/>
            <a:ext cx="341760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nb-NO" sz="1600" i="1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J. Mater. Chem. A</a:t>
            </a:r>
            <a:r>
              <a:rPr lang="nb-NO" sz="1600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, </a:t>
            </a:r>
            <a:r>
              <a:rPr lang="nb-NO" sz="1600" b="1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2017</a:t>
            </a:r>
            <a:r>
              <a:rPr lang="nb-NO" sz="1600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, 5, 11652-11660</a:t>
            </a:r>
            <a:r>
              <a:rPr lang="nb-NO" sz="1600" i="1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.</a:t>
            </a:r>
          </a:p>
        </p:txBody>
      </p:sp>
      <p:pic>
        <p:nvPicPr>
          <p:cNvPr id="7" name="Picture 6" descr="C:\Users\Tristan\Downloads\Tristan M1 TOC Image (3).jpg">
            <a:extLst>
              <a:ext uri="{FF2B5EF4-FFF2-40B4-BE49-F238E27FC236}">
                <a16:creationId xmlns:a16="http://schemas.microsoft.com/office/drawing/2014/main" id="{DD37F4B0-7063-9CB7-DE6A-6B4386AC53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576" y="776983"/>
            <a:ext cx="3284341" cy="2318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676CB5-567C-3B0E-6B9D-BE911B3A4508}"/>
              </a:ext>
            </a:extLst>
          </p:cNvPr>
          <p:cNvSpPr/>
          <p:nvPr/>
        </p:nvSpPr>
        <p:spPr>
          <a:xfrm rot="21062642">
            <a:off x="5170464" y="1487715"/>
            <a:ext cx="118397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78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202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AFB753-3E9F-4CC7-9EFF-DC746083418C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Increasing UC Photocurrent (J</a:t>
            </a:r>
            <a:r>
              <a:rPr lang="en-US" sz="3600" baseline="-25000" dirty="0"/>
              <a:t>UC</a:t>
            </a:r>
            <a:r>
              <a:rPr lang="en-US" sz="3600" dirty="0"/>
              <a:t>)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9BFF7A0B-8B30-46D7-99B4-DB2DC24D8E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1221139"/>
              </p:ext>
            </p:extLst>
          </p:nvPr>
        </p:nvGraphicFramePr>
        <p:xfrm>
          <a:off x="0" y="1014440"/>
          <a:ext cx="5426495" cy="3700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023360" imgH="2743200" progId="Origin50.Graph">
                  <p:embed/>
                </p:oleObj>
              </mc:Choice>
              <mc:Fallback>
                <p:oleObj name="Graph" r:id="rId3" imgW="4023360" imgH="2743200" progId="Origin50.Graph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9BFF7A0B-8B30-46D7-99B4-DB2DC24D8E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014440"/>
                        <a:ext cx="5426495" cy="3700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44DECC-136A-45FF-B6DC-8E717853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24</a:t>
            </a:fld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59D43F-6EB4-86BD-AFC2-12E190FFB6AF}"/>
              </a:ext>
            </a:extLst>
          </p:cNvPr>
          <p:cNvSpPr txBox="1"/>
          <p:nvPr/>
        </p:nvSpPr>
        <p:spPr>
          <a:xfrm>
            <a:off x="1400259" y="903422"/>
            <a:ext cx="3074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venir Next" charset="0"/>
                <a:ea typeface="Avenir Next" charset="0"/>
                <a:cs typeface="Avenir Next" charset="0"/>
              </a:rPr>
              <a:t>JPC Lett.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</a:t>
            </a:r>
            <a:r>
              <a:rPr lang="en-US" sz="1600" b="1" dirty="0">
                <a:latin typeface="Avenir Next Medium" charset="0"/>
                <a:ea typeface="Avenir Next Medium" charset="0"/>
                <a:cs typeface="Avenir Next Medium" charset="0"/>
              </a:rPr>
              <a:t>2018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9, 5810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07AE0-5ECC-0EBE-3A4A-67D086647A4E}"/>
              </a:ext>
            </a:extLst>
          </p:cNvPr>
          <p:cNvCxnSpPr>
            <a:cxnSpLocks/>
          </p:cNvCxnSpPr>
          <p:nvPr/>
        </p:nvCxnSpPr>
        <p:spPr>
          <a:xfrm flipH="1" flipV="1">
            <a:off x="3242807" y="2123135"/>
            <a:ext cx="2162501" cy="22989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1AD9603-89DB-7993-2AFE-0F3B6796F4C5}"/>
              </a:ext>
            </a:extLst>
          </p:cNvPr>
          <p:cNvSpPr/>
          <p:nvPr/>
        </p:nvSpPr>
        <p:spPr>
          <a:xfrm rot="2834302">
            <a:off x="3932228" y="3083512"/>
            <a:ext cx="130099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158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A079AB-BD7B-D0C6-7882-91729CC6F6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2775" y="4058802"/>
            <a:ext cx="3766176" cy="2313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hape 603">
            <a:extLst>
              <a:ext uri="{FF2B5EF4-FFF2-40B4-BE49-F238E27FC236}">
                <a16:creationId xmlns:a16="http://schemas.microsoft.com/office/drawing/2014/main" id="{00E90C48-1AA6-A235-90DC-542A7DA63F03}"/>
              </a:ext>
            </a:extLst>
          </p:cNvPr>
          <p:cNvSpPr/>
          <p:nvPr/>
        </p:nvSpPr>
        <p:spPr>
          <a:xfrm>
            <a:off x="6401537" y="6446182"/>
            <a:ext cx="2000548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uFillTx/>
              </a:defRPr>
            </a:pPr>
            <a:r>
              <a:rPr lang="nb-NO" sz="1400" i="1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JACS </a:t>
            </a:r>
            <a:r>
              <a:rPr lang="nb-NO" sz="1400" b="1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2017</a:t>
            </a:r>
            <a:r>
              <a:rPr lang="nb-NO" sz="1400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 , 139, 10988</a:t>
            </a:r>
            <a:r>
              <a:rPr lang="nb-NO" sz="1400" i="1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2114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AFB753-3E9F-4CC7-9EFF-DC746083418C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Increasing UC Photocurrent (J</a:t>
            </a:r>
            <a:r>
              <a:rPr lang="en-US" sz="3600" baseline="-25000" dirty="0"/>
              <a:t>UC</a:t>
            </a:r>
            <a:r>
              <a:rPr lang="en-US" sz="3600" dirty="0"/>
              <a:t>)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9BFF7A0B-8B30-46D7-99B4-DB2DC24D8E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944537"/>
              </p:ext>
            </p:extLst>
          </p:nvPr>
        </p:nvGraphicFramePr>
        <p:xfrm>
          <a:off x="0" y="1014440"/>
          <a:ext cx="5426495" cy="3700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023360" imgH="2743200" progId="Origin50.Graph">
                  <p:embed/>
                </p:oleObj>
              </mc:Choice>
              <mc:Fallback>
                <p:oleObj name="Graph" r:id="rId3" imgW="4023360" imgH="2743200" progId="Origin50.Graph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9BFF7A0B-8B30-46D7-99B4-DB2DC24D8E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014440"/>
                        <a:ext cx="5426495" cy="3700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44DECC-136A-45FF-B6DC-8E717853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25</a:t>
            </a:fld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59D43F-6EB4-86BD-AFC2-12E190FFB6AF}"/>
              </a:ext>
            </a:extLst>
          </p:cNvPr>
          <p:cNvSpPr txBox="1"/>
          <p:nvPr/>
        </p:nvSpPr>
        <p:spPr>
          <a:xfrm>
            <a:off x="1400259" y="903422"/>
            <a:ext cx="3074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venir Next" charset="0"/>
                <a:ea typeface="Avenir Next" charset="0"/>
                <a:cs typeface="Avenir Next" charset="0"/>
              </a:rPr>
              <a:t>JPC Lett.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</a:t>
            </a:r>
            <a:r>
              <a:rPr lang="en-US" sz="1600" b="1" dirty="0">
                <a:latin typeface="Avenir Next Medium" charset="0"/>
                <a:ea typeface="Avenir Next Medium" charset="0"/>
                <a:cs typeface="Avenir Next Medium" charset="0"/>
              </a:rPr>
              <a:t>2018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9, 5810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235973-60CB-7F2F-4B30-878748CC8A7D}"/>
              </a:ext>
            </a:extLst>
          </p:cNvPr>
          <p:cNvCxnSpPr>
            <a:cxnSpLocks/>
          </p:cNvCxnSpPr>
          <p:nvPr/>
        </p:nvCxnSpPr>
        <p:spPr>
          <a:xfrm flipH="1">
            <a:off x="3640344" y="1689699"/>
            <a:ext cx="3143451" cy="2015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41E47DE-7868-4FAF-70A8-0D440D84E038}"/>
              </a:ext>
            </a:extLst>
          </p:cNvPr>
          <p:cNvSpPr/>
          <p:nvPr/>
        </p:nvSpPr>
        <p:spPr>
          <a:xfrm rot="21350214">
            <a:off x="5340880" y="1366811"/>
            <a:ext cx="130099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315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EDC9B7-760C-4566-565F-307A18EEB84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20" y="1052126"/>
            <a:ext cx="5087010" cy="2458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Shape 603">
            <a:extLst>
              <a:ext uri="{FF2B5EF4-FFF2-40B4-BE49-F238E27FC236}">
                <a16:creationId xmlns:a16="http://schemas.microsoft.com/office/drawing/2014/main" id="{C16AF08A-9180-D6AC-3EDB-FF8595BCF063}"/>
              </a:ext>
            </a:extLst>
          </p:cNvPr>
          <p:cNvSpPr/>
          <p:nvPr/>
        </p:nvSpPr>
        <p:spPr>
          <a:xfrm>
            <a:off x="8206939" y="836682"/>
            <a:ext cx="2256900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nb-NO" sz="1400" i="1" dirty="0">
                <a:uFill>
                  <a:solidFill/>
                </a:uFill>
                <a:ea typeface="Avenir Next" charset="0"/>
                <a:cs typeface="Avenir Next" charset="0"/>
              </a:rPr>
              <a:t>ACS Energy Lett. </a:t>
            </a:r>
            <a:r>
              <a:rPr lang="nb-NO" sz="1400" b="1" dirty="0">
                <a:uFill>
                  <a:solidFill/>
                </a:uFill>
                <a:ea typeface="Avenir Next" charset="0"/>
                <a:cs typeface="Avenir Next" charset="0"/>
              </a:rPr>
              <a:t>2019</a:t>
            </a:r>
            <a:r>
              <a:rPr lang="nb-NO" sz="1400" dirty="0">
                <a:uFill>
                  <a:solidFill/>
                </a:uFill>
                <a:ea typeface="Avenir Next" charset="0"/>
                <a:cs typeface="Avenir Next" charset="0"/>
              </a:rPr>
              <a:t>, 4, 1458.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057858F-A733-5336-32F4-FBD5D10B9499}"/>
              </a:ext>
            </a:extLst>
          </p:cNvPr>
          <p:cNvCxnSpPr>
            <a:cxnSpLocks/>
          </p:cNvCxnSpPr>
          <p:nvPr/>
        </p:nvCxnSpPr>
        <p:spPr>
          <a:xfrm flipH="1" flipV="1">
            <a:off x="3242807" y="2123135"/>
            <a:ext cx="2162501" cy="22989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D374784E-DC42-9348-B803-63A5C3E47803}"/>
              </a:ext>
            </a:extLst>
          </p:cNvPr>
          <p:cNvSpPr/>
          <p:nvPr/>
        </p:nvSpPr>
        <p:spPr>
          <a:xfrm rot="2834302">
            <a:off x="3932228" y="3083512"/>
            <a:ext cx="130099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158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B1A8B8-A1D6-CBC8-66B2-C6C7688768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2775" y="4058802"/>
            <a:ext cx="3766176" cy="2313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Shape 603">
            <a:extLst>
              <a:ext uri="{FF2B5EF4-FFF2-40B4-BE49-F238E27FC236}">
                <a16:creationId xmlns:a16="http://schemas.microsoft.com/office/drawing/2014/main" id="{8DE1A9B8-D986-CBB7-74E2-0E8D038082E3}"/>
              </a:ext>
            </a:extLst>
          </p:cNvPr>
          <p:cNvSpPr/>
          <p:nvPr/>
        </p:nvSpPr>
        <p:spPr>
          <a:xfrm>
            <a:off x="6401537" y="6446182"/>
            <a:ext cx="2000548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uFillTx/>
              </a:defRPr>
            </a:pPr>
            <a:r>
              <a:rPr lang="nb-NO" sz="1400" i="1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JACS </a:t>
            </a:r>
            <a:r>
              <a:rPr lang="nb-NO" sz="1400" b="1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2017</a:t>
            </a:r>
            <a:r>
              <a:rPr lang="nb-NO" sz="1400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 , 139, 10988</a:t>
            </a:r>
            <a:r>
              <a:rPr lang="nb-NO" sz="1400" i="1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7592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AFB753-3E9F-4CC7-9EFF-DC746083418C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Increasing UC Photocurrent (J</a:t>
            </a:r>
            <a:r>
              <a:rPr lang="en-US" sz="3600" baseline="-25000" dirty="0"/>
              <a:t>UC</a:t>
            </a:r>
            <a:r>
              <a:rPr lang="en-US" sz="3600" dirty="0"/>
              <a:t>)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9BFF7A0B-8B30-46D7-99B4-DB2DC24D8E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312404"/>
              </p:ext>
            </p:extLst>
          </p:nvPr>
        </p:nvGraphicFramePr>
        <p:xfrm>
          <a:off x="0" y="1014440"/>
          <a:ext cx="5426495" cy="3700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023360" imgH="2743200" progId="Origin50.Graph">
                  <p:embed/>
                </p:oleObj>
              </mc:Choice>
              <mc:Fallback>
                <p:oleObj name="Graph" r:id="rId3" imgW="4023360" imgH="2743200" progId="Origin50.Graph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9BFF7A0B-8B30-46D7-99B4-DB2DC24D8E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014440"/>
                        <a:ext cx="5426495" cy="3700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44DECC-136A-45FF-B6DC-8E717853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26</a:t>
            </a:fld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59D43F-6EB4-86BD-AFC2-12E190FFB6AF}"/>
              </a:ext>
            </a:extLst>
          </p:cNvPr>
          <p:cNvSpPr txBox="1"/>
          <p:nvPr/>
        </p:nvSpPr>
        <p:spPr>
          <a:xfrm>
            <a:off x="1400259" y="903422"/>
            <a:ext cx="3074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venir Next" charset="0"/>
                <a:ea typeface="Avenir Next" charset="0"/>
                <a:cs typeface="Avenir Next" charset="0"/>
              </a:rPr>
              <a:t>JPC Lett.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</a:t>
            </a:r>
            <a:r>
              <a:rPr lang="en-US" sz="1600" b="1" dirty="0">
                <a:latin typeface="Avenir Next Medium" charset="0"/>
                <a:ea typeface="Avenir Next Medium" charset="0"/>
                <a:cs typeface="Avenir Next Medium" charset="0"/>
              </a:rPr>
              <a:t>2018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9, 5810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7BA5221-AE87-A995-9133-E80F04FD12DC}"/>
              </a:ext>
            </a:extLst>
          </p:cNvPr>
          <p:cNvCxnSpPr>
            <a:cxnSpLocks/>
          </p:cNvCxnSpPr>
          <p:nvPr/>
        </p:nvCxnSpPr>
        <p:spPr>
          <a:xfrm flipV="1">
            <a:off x="3877519" y="2576598"/>
            <a:ext cx="155988" cy="24120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CA3ABA7-955D-3D01-41B4-1613859710D5}"/>
              </a:ext>
            </a:extLst>
          </p:cNvPr>
          <p:cNvSpPr/>
          <p:nvPr/>
        </p:nvSpPr>
        <p:spPr>
          <a:xfrm rot="16468905">
            <a:off x="3186872" y="3459077"/>
            <a:ext cx="118397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29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Shape 603">
            <a:extLst>
              <a:ext uri="{FF2B5EF4-FFF2-40B4-BE49-F238E27FC236}">
                <a16:creationId xmlns:a16="http://schemas.microsoft.com/office/drawing/2014/main" id="{82B562F4-F5D1-75DA-462F-1370DDA24B09}"/>
              </a:ext>
            </a:extLst>
          </p:cNvPr>
          <p:cNvSpPr/>
          <p:nvPr/>
        </p:nvSpPr>
        <p:spPr>
          <a:xfrm>
            <a:off x="2069504" y="6579031"/>
            <a:ext cx="355761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en-US" sz="1400" i="1" dirty="0"/>
              <a:t>ACS Appl. Energy Mater. </a:t>
            </a:r>
            <a:r>
              <a:rPr lang="en-US" sz="1400" dirty="0"/>
              <a:t> </a:t>
            </a:r>
            <a:r>
              <a:rPr lang="en-US" sz="1400" b="1" dirty="0"/>
              <a:t>2020</a:t>
            </a:r>
            <a:r>
              <a:rPr lang="en-US" sz="1400" dirty="0"/>
              <a:t>, 3, 29.</a:t>
            </a:r>
            <a:endParaRPr lang="nb-NO" sz="1400" dirty="0">
              <a:uFill>
                <a:solidFill/>
              </a:uFill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16" name="Picture 15" descr="Abstract Image">
            <a:extLst>
              <a:ext uri="{FF2B5EF4-FFF2-40B4-BE49-F238E27FC236}">
                <a16:creationId xmlns:a16="http://schemas.microsoft.com/office/drawing/2014/main" id="{F8934CD1-4A6F-C565-319D-5D21CFB6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250" y="4804857"/>
            <a:ext cx="2290537" cy="1722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842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AFB753-3E9F-4CC7-9EFF-DC746083418C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Increasing UC Photocurrent (J</a:t>
            </a:r>
            <a:r>
              <a:rPr lang="en-US" sz="3600" baseline="-25000" dirty="0"/>
              <a:t>UC</a:t>
            </a:r>
            <a:r>
              <a:rPr lang="en-US" sz="3600" dirty="0"/>
              <a:t>)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9BFF7A0B-8B30-46D7-99B4-DB2DC24D8E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263655"/>
              </p:ext>
            </p:extLst>
          </p:nvPr>
        </p:nvGraphicFramePr>
        <p:xfrm>
          <a:off x="0" y="1014413"/>
          <a:ext cx="5426075" cy="370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023360" imgH="2743200" progId="Origin50.Graph">
                  <p:embed/>
                </p:oleObj>
              </mc:Choice>
              <mc:Fallback>
                <p:oleObj name="Graph" r:id="rId3" imgW="4023360" imgH="2743200" progId="Origin50.Graph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9BFF7A0B-8B30-46D7-99B4-DB2DC24D8E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014413"/>
                        <a:ext cx="5426075" cy="3700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44DECC-136A-45FF-B6DC-8E717853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27</a:t>
            </a:fld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59D43F-6EB4-86BD-AFC2-12E190FFB6AF}"/>
              </a:ext>
            </a:extLst>
          </p:cNvPr>
          <p:cNvSpPr txBox="1"/>
          <p:nvPr/>
        </p:nvSpPr>
        <p:spPr>
          <a:xfrm>
            <a:off x="1400259" y="903422"/>
            <a:ext cx="3074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venir Next" charset="0"/>
                <a:ea typeface="Avenir Next" charset="0"/>
                <a:cs typeface="Avenir Next" charset="0"/>
              </a:rPr>
              <a:t>JPC Lett.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</a:t>
            </a:r>
            <a:r>
              <a:rPr lang="en-US" sz="1600" b="1" dirty="0">
                <a:latin typeface="Avenir Next Medium" charset="0"/>
                <a:ea typeface="Avenir Next Medium" charset="0"/>
                <a:cs typeface="Avenir Next Medium" charset="0"/>
              </a:rPr>
              <a:t>2018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9, 5810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692F46-BD12-117C-C1DD-B91A24D7D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15" y="1313312"/>
            <a:ext cx="4256274" cy="228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DBC52B-7518-254E-C61C-36C51C23ABDA}"/>
              </a:ext>
            </a:extLst>
          </p:cNvPr>
          <p:cNvCxnSpPr>
            <a:cxnSpLocks/>
          </p:cNvCxnSpPr>
          <p:nvPr/>
        </p:nvCxnSpPr>
        <p:spPr>
          <a:xfrm flipH="1">
            <a:off x="4474329" y="2458237"/>
            <a:ext cx="2525486" cy="22821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78BFE94-2043-2876-00D8-C60ED8E7A26E}"/>
              </a:ext>
            </a:extLst>
          </p:cNvPr>
          <p:cNvSpPr/>
          <p:nvPr/>
        </p:nvSpPr>
        <p:spPr>
          <a:xfrm rot="21295391">
            <a:off x="5552877" y="2171781"/>
            <a:ext cx="118397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12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Shape 603">
            <a:extLst>
              <a:ext uri="{FF2B5EF4-FFF2-40B4-BE49-F238E27FC236}">
                <a16:creationId xmlns:a16="http://schemas.microsoft.com/office/drawing/2014/main" id="{D08CA1A9-87CF-03D9-F721-8C60F81E84AF}"/>
              </a:ext>
            </a:extLst>
          </p:cNvPr>
          <p:cNvSpPr/>
          <p:nvPr/>
        </p:nvSpPr>
        <p:spPr>
          <a:xfrm>
            <a:off x="8557719" y="1082022"/>
            <a:ext cx="1639873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nb-NO" sz="1400" i="1" dirty="0">
                <a:uFill>
                  <a:solidFill/>
                </a:uFill>
                <a:ea typeface="Avenir Next" charset="0"/>
                <a:cs typeface="Avenir Next" charset="0"/>
              </a:rPr>
              <a:t>JPC C </a:t>
            </a:r>
            <a:r>
              <a:rPr lang="nb-NO" sz="1400" b="1" dirty="0">
                <a:uFill>
                  <a:solidFill/>
                </a:uFill>
                <a:ea typeface="Avenir Next" charset="0"/>
                <a:cs typeface="Avenir Next" charset="0"/>
              </a:rPr>
              <a:t>2020</a:t>
            </a:r>
            <a:r>
              <a:rPr lang="nb-NO" sz="1400" dirty="0">
                <a:uFill>
                  <a:solidFill/>
                </a:uFill>
                <a:ea typeface="Avenir Next" charset="0"/>
                <a:cs typeface="Avenir Next" charset="0"/>
              </a:rPr>
              <a:t>, 43, 23597.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D4E868F-373B-4966-5365-E283FC8323C2}"/>
              </a:ext>
            </a:extLst>
          </p:cNvPr>
          <p:cNvCxnSpPr>
            <a:cxnSpLocks/>
          </p:cNvCxnSpPr>
          <p:nvPr/>
        </p:nvCxnSpPr>
        <p:spPr>
          <a:xfrm flipV="1">
            <a:off x="3877519" y="2576598"/>
            <a:ext cx="155988" cy="24120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E5829AE-4E95-8E22-68D6-BFA00BB57E14}"/>
              </a:ext>
            </a:extLst>
          </p:cNvPr>
          <p:cNvSpPr/>
          <p:nvPr/>
        </p:nvSpPr>
        <p:spPr>
          <a:xfrm rot="16468905">
            <a:off x="3186872" y="3459077"/>
            <a:ext cx="118397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29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Shape 603">
            <a:extLst>
              <a:ext uri="{FF2B5EF4-FFF2-40B4-BE49-F238E27FC236}">
                <a16:creationId xmlns:a16="http://schemas.microsoft.com/office/drawing/2014/main" id="{2E51E715-C773-37B6-4DC9-E88304EA5D00}"/>
              </a:ext>
            </a:extLst>
          </p:cNvPr>
          <p:cNvSpPr/>
          <p:nvPr/>
        </p:nvSpPr>
        <p:spPr>
          <a:xfrm>
            <a:off x="2069504" y="6579031"/>
            <a:ext cx="355761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en-US" sz="1400" i="1" dirty="0"/>
              <a:t>ACS Appl. Energy Mater. </a:t>
            </a:r>
            <a:r>
              <a:rPr lang="en-US" sz="1400" dirty="0"/>
              <a:t> </a:t>
            </a:r>
            <a:r>
              <a:rPr lang="en-US" sz="1400" b="1" dirty="0"/>
              <a:t>2020</a:t>
            </a:r>
            <a:r>
              <a:rPr lang="en-US" sz="1400" dirty="0"/>
              <a:t>, 3, 29.</a:t>
            </a:r>
            <a:endParaRPr lang="nb-NO" sz="1400" dirty="0">
              <a:uFill>
                <a:solidFill/>
              </a:uFill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18" name="Picture 17" descr="Abstract Image">
            <a:extLst>
              <a:ext uri="{FF2B5EF4-FFF2-40B4-BE49-F238E27FC236}">
                <a16:creationId xmlns:a16="http://schemas.microsoft.com/office/drawing/2014/main" id="{6DF51D9A-8B90-836D-7C84-2A4693612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250" y="4804857"/>
            <a:ext cx="2290537" cy="1722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659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AFB753-3E9F-4CC7-9EFF-DC746083418C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Increasing UC Photocurrent (J</a:t>
            </a:r>
            <a:r>
              <a:rPr lang="en-US" sz="3600" baseline="-25000" dirty="0"/>
              <a:t>UC</a:t>
            </a:r>
            <a:r>
              <a:rPr lang="en-US" sz="3600" dirty="0"/>
              <a:t>)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9BFF7A0B-8B30-46D7-99B4-DB2DC24D8E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014440"/>
          <a:ext cx="5426495" cy="3700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023360" imgH="2743200" progId="Origin50.Graph">
                  <p:embed/>
                </p:oleObj>
              </mc:Choice>
              <mc:Fallback>
                <p:oleObj name="Graph" r:id="rId3" imgW="4023360" imgH="2743200" progId="Origin50.Graph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9BFF7A0B-8B30-46D7-99B4-DB2DC24D8E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014440"/>
                        <a:ext cx="5426495" cy="3700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44DECC-136A-45FF-B6DC-8E717853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28</a:t>
            </a:fld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59D43F-6EB4-86BD-AFC2-12E190FFB6AF}"/>
              </a:ext>
            </a:extLst>
          </p:cNvPr>
          <p:cNvSpPr txBox="1"/>
          <p:nvPr/>
        </p:nvSpPr>
        <p:spPr>
          <a:xfrm>
            <a:off x="1400259" y="903422"/>
            <a:ext cx="3074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venir Next" charset="0"/>
                <a:ea typeface="Avenir Next" charset="0"/>
                <a:cs typeface="Avenir Next" charset="0"/>
              </a:rPr>
              <a:t>JPC Lett.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</a:t>
            </a:r>
            <a:r>
              <a:rPr lang="en-US" sz="1600" b="1" dirty="0">
                <a:latin typeface="Avenir Next Medium" charset="0"/>
                <a:ea typeface="Avenir Next Medium" charset="0"/>
                <a:cs typeface="Avenir Next Medium" charset="0"/>
              </a:rPr>
              <a:t>2018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9, 5810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130A1F9-8E08-8902-6C37-AE3185F72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209" y="4017792"/>
            <a:ext cx="4832594" cy="2423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8650B62-FA5F-0BAF-E00F-399538633DF6}"/>
              </a:ext>
            </a:extLst>
          </p:cNvPr>
          <p:cNvCxnSpPr>
            <a:cxnSpLocks/>
          </p:cNvCxnSpPr>
          <p:nvPr/>
        </p:nvCxnSpPr>
        <p:spPr>
          <a:xfrm flipH="1" flipV="1">
            <a:off x="5000017" y="2957209"/>
            <a:ext cx="894945" cy="106058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35AC2CF-A38B-797B-1B4B-D908345C9930}"/>
              </a:ext>
            </a:extLst>
          </p:cNvPr>
          <p:cNvSpPr/>
          <p:nvPr/>
        </p:nvSpPr>
        <p:spPr>
          <a:xfrm rot="2958631">
            <a:off x="5017544" y="3264697"/>
            <a:ext cx="124168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3.5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692F46-BD12-117C-C1DD-B91A24D7D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15" y="1313312"/>
            <a:ext cx="4256274" cy="228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DBC52B-7518-254E-C61C-36C51C23ABDA}"/>
              </a:ext>
            </a:extLst>
          </p:cNvPr>
          <p:cNvCxnSpPr>
            <a:cxnSpLocks/>
          </p:cNvCxnSpPr>
          <p:nvPr/>
        </p:nvCxnSpPr>
        <p:spPr>
          <a:xfrm flipH="1">
            <a:off x="4474329" y="2458237"/>
            <a:ext cx="2525486" cy="22821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78BFE94-2043-2876-00D8-C60ED8E7A26E}"/>
              </a:ext>
            </a:extLst>
          </p:cNvPr>
          <p:cNvSpPr/>
          <p:nvPr/>
        </p:nvSpPr>
        <p:spPr>
          <a:xfrm rot="21295391">
            <a:off x="5552878" y="2171781"/>
            <a:ext cx="118397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12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Shape 603">
            <a:extLst>
              <a:ext uri="{FF2B5EF4-FFF2-40B4-BE49-F238E27FC236}">
                <a16:creationId xmlns:a16="http://schemas.microsoft.com/office/drawing/2014/main" id="{D08CA1A9-87CF-03D9-F721-8C60F81E84AF}"/>
              </a:ext>
            </a:extLst>
          </p:cNvPr>
          <p:cNvSpPr/>
          <p:nvPr/>
        </p:nvSpPr>
        <p:spPr>
          <a:xfrm>
            <a:off x="8557719" y="1082022"/>
            <a:ext cx="1639873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nb-NO" sz="1400" i="1" dirty="0">
                <a:uFill>
                  <a:solidFill/>
                </a:uFill>
                <a:ea typeface="Avenir Next" charset="0"/>
                <a:cs typeface="Avenir Next" charset="0"/>
              </a:rPr>
              <a:t>JPC C </a:t>
            </a:r>
            <a:r>
              <a:rPr lang="nb-NO" sz="1400" b="1" dirty="0">
                <a:uFill>
                  <a:solidFill/>
                </a:uFill>
                <a:ea typeface="Avenir Next" charset="0"/>
                <a:cs typeface="Avenir Next" charset="0"/>
              </a:rPr>
              <a:t>2020</a:t>
            </a:r>
            <a:r>
              <a:rPr lang="nb-NO" sz="1400" dirty="0">
                <a:uFill>
                  <a:solidFill/>
                </a:uFill>
                <a:ea typeface="Avenir Next" charset="0"/>
                <a:cs typeface="Avenir Next" charset="0"/>
              </a:rPr>
              <a:t>, 43, 23597.</a:t>
            </a:r>
          </a:p>
        </p:txBody>
      </p:sp>
      <p:sp>
        <p:nvSpPr>
          <p:cNvPr id="14" name="Shape 603">
            <a:extLst>
              <a:ext uri="{FF2B5EF4-FFF2-40B4-BE49-F238E27FC236}">
                <a16:creationId xmlns:a16="http://schemas.microsoft.com/office/drawing/2014/main" id="{0ADAE691-98B3-9525-3345-EE78F995E6CA}"/>
              </a:ext>
            </a:extLst>
          </p:cNvPr>
          <p:cNvSpPr/>
          <p:nvPr/>
        </p:nvSpPr>
        <p:spPr>
          <a:xfrm>
            <a:off x="7020487" y="6601576"/>
            <a:ext cx="1609416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nb-NO" sz="1400" i="1" dirty="0">
                <a:uFill>
                  <a:solidFill/>
                </a:uFill>
                <a:ea typeface="Avenir Next" charset="0"/>
                <a:cs typeface="Avenir Next" charset="0"/>
              </a:rPr>
              <a:t>JMC C </a:t>
            </a:r>
            <a:r>
              <a:rPr lang="nb-NO" sz="1400" b="1" dirty="0">
                <a:uFill>
                  <a:solidFill/>
                </a:uFill>
                <a:ea typeface="Avenir Next" charset="0"/>
                <a:cs typeface="Avenir Next" charset="0"/>
              </a:rPr>
              <a:t>2022</a:t>
            </a:r>
            <a:r>
              <a:rPr lang="nb-NO" sz="1400" dirty="0">
                <a:uFill>
                  <a:solidFill/>
                </a:uFill>
                <a:ea typeface="Avenir Next" charset="0"/>
                <a:cs typeface="Avenir Next" charset="0"/>
              </a:rPr>
              <a:t>, 10, 4947.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DF9458A-470F-3BDC-6465-A50FD118B1B7}"/>
              </a:ext>
            </a:extLst>
          </p:cNvPr>
          <p:cNvCxnSpPr>
            <a:cxnSpLocks/>
          </p:cNvCxnSpPr>
          <p:nvPr/>
        </p:nvCxnSpPr>
        <p:spPr>
          <a:xfrm flipV="1">
            <a:off x="3877519" y="2576598"/>
            <a:ext cx="155988" cy="24120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0377BAF-B849-DF17-C21A-305CA717CA35}"/>
              </a:ext>
            </a:extLst>
          </p:cNvPr>
          <p:cNvSpPr/>
          <p:nvPr/>
        </p:nvSpPr>
        <p:spPr>
          <a:xfrm rot="16468905">
            <a:off x="3186872" y="3459077"/>
            <a:ext cx="118397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29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Shape 603">
            <a:extLst>
              <a:ext uri="{FF2B5EF4-FFF2-40B4-BE49-F238E27FC236}">
                <a16:creationId xmlns:a16="http://schemas.microsoft.com/office/drawing/2014/main" id="{62084EEC-ACDD-549A-91EA-32CB4E1D7B4B}"/>
              </a:ext>
            </a:extLst>
          </p:cNvPr>
          <p:cNvSpPr/>
          <p:nvPr/>
        </p:nvSpPr>
        <p:spPr>
          <a:xfrm>
            <a:off x="2069504" y="6579031"/>
            <a:ext cx="355761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en-US" sz="1400" i="1" dirty="0"/>
              <a:t>ACS Appl. Energy Mater. </a:t>
            </a:r>
            <a:r>
              <a:rPr lang="en-US" sz="1400" dirty="0"/>
              <a:t> </a:t>
            </a:r>
            <a:r>
              <a:rPr lang="en-US" sz="1400" b="1" dirty="0"/>
              <a:t>2020</a:t>
            </a:r>
            <a:r>
              <a:rPr lang="en-US" sz="1400" dirty="0"/>
              <a:t>, 3, 29.</a:t>
            </a:r>
            <a:endParaRPr lang="nb-NO" sz="1400" dirty="0">
              <a:uFill>
                <a:solidFill/>
              </a:uFill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18" name="Picture 17" descr="Abstract Image">
            <a:extLst>
              <a:ext uri="{FF2B5EF4-FFF2-40B4-BE49-F238E27FC236}">
                <a16:creationId xmlns:a16="http://schemas.microsoft.com/office/drawing/2014/main" id="{B4D6F074-67D3-D505-C1EE-5D1DEDA66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250" y="4804857"/>
            <a:ext cx="2290537" cy="1722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916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AFB753-3E9F-4CC7-9EFF-DC746083418C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Increasing UC Photocurrent (J</a:t>
            </a:r>
            <a:r>
              <a:rPr lang="en-US" sz="3600" baseline="-25000" dirty="0"/>
              <a:t>UC</a:t>
            </a:r>
            <a:r>
              <a:rPr lang="en-US" sz="3600" dirty="0"/>
              <a:t>)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9BFF7A0B-8B30-46D7-99B4-DB2DC24D8E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014440"/>
          <a:ext cx="5426495" cy="3700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023360" imgH="2743200" progId="Origin50.Graph">
                  <p:embed/>
                </p:oleObj>
              </mc:Choice>
              <mc:Fallback>
                <p:oleObj name="Graph" r:id="rId3" imgW="4023360" imgH="2743200" progId="Origin50.Graph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9BFF7A0B-8B30-46D7-99B4-DB2DC24D8E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014440"/>
                        <a:ext cx="5426495" cy="3700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44DECC-136A-45FF-B6DC-8E717853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29</a:t>
            </a:fld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59D43F-6EB4-86BD-AFC2-12E190FFB6AF}"/>
              </a:ext>
            </a:extLst>
          </p:cNvPr>
          <p:cNvSpPr txBox="1"/>
          <p:nvPr/>
        </p:nvSpPr>
        <p:spPr>
          <a:xfrm>
            <a:off x="1400259" y="903422"/>
            <a:ext cx="3074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venir Next" charset="0"/>
                <a:ea typeface="Avenir Next" charset="0"/>
                <a:cs typeface="Avenir Next" charset="0"/>
              </a:rPr>
              <a:t>JPC Lett.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</a:t>
            </a:r>
            <a:r>
              <a:rPr lang="en-US" sz="1600" b="1" dirty="0">
                <a:latin typeface="Avenir Next Medium" charset="0"/>
                <a:ea typeface="Avenir Next Medium" charset="0"/>
                <a:cs typeface="Avenir Next Medium" charset="0"/>
              </a:rPr>
              <a:t>2018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9, 5810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3444DF0-60E7-AF0C-A09C-D83DF95683F3}"/>
              </a:ext>
            </a:extLst>
          </p:cNvPr>
          <p:cNvSpPr/>
          <p:nvPr/>
        </p:nvSpPr>
        <p:spPr>
          <a:xfrm>
            <a:off x="2784585" y="1906621"/>
            <a:ext cx="2108426" cy="875489"/>
          </a:xfrm>
          <a:custGeom>
            <a:avLst/>
            <a:gdLst>
              <a:gd name="connsiteX0" fmla="*/ 0 w 2583542"/>
              <a:gd name="connsiteY0" fmla="*/ 1029438 h 1087495"/>
              <a:gd name="connsiteX1" fmla="*/ 232228 w 2583542"/>
              <a:gd name="connsiteY1" fmla="*/ 652067 h 1087495"/>
              <a:gd name="connsiteX2" fmla="*/ 522514 w 2583542"/>
              <a:gd name="connsiteY2" fmla="*/ 216638 h 1087495"/>
              <a:gd name="connsiteX3" fmla="*/ 754742 w 2583542"/>
              <a:gd name="connsiteY3" fmla="*/ 13438 h 1087495"/>
              <a:gd name="connsiteX4" fmla="*/ 1103085 w 2583542"/>
              <a:gd name="connsiteY4" fmla="*/ 56981 h 1087495"/>
              <a:gd name="connsiteX5" fmla="*/ 1407885 w 2583542"/>
              <a:gd name="connsiteY5" fmla="*/ 361781 h 1087495"/>
              <a:gd name="connsiteX6" fmla="*/ 1669142 w 2583542"/>
              <a:gd name="connsiteY6" fmla="*/ 840753 h 1087495"/>
              <a:gd name="connsiteX7" fmla="*/ 1944914 w 2583542"/>
              <a:gd name="connsiteY7" fmla="*/ 1043953 h 1087495"/>
              <a:gd name="connsiteX8" fmla="*/ 2583542 w 2583542"/>
              <a:gd name="connsiteY8" fmla="*/ 1087495 h 108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542" h="1087495">
                <a:moveTo>
                  <a:pt x="0" y="1029438"/>
                </a:moveTo>
                <a:cubicBezTo>
                  <a:pt x="72571" y="908486"/>
                  <a:pt x="145142" y="787534"/>
                  <a:pt x="232228" y="652067"/>
                </a:cubicBezTo>
                <a:cubicBezTo>
                  <a:pt x="319314" y="516600"/>
                  <a:pt x="435428" y="323076"/>
                  <a:pt x="522514" y="216638"/>
                </a:cubicBezTo>
                <a:cubicBezTo>
                  <a:pt x="609600" y="110200"/>
                  <a:pt x="657980" y="40047"/>
                  <a:pt x="754742" y="13438"/>
                </a:cubicBezTo>
                <a:cubicBezTo>
                  <a:pt x="851504" y="-13171"/>
                  <a:pt x="994228" y="-1076"/>
                  <a:pt x="1103085" y="56981"/>
                </a:cubicBezTo>
                <a:cubicBezTo>
                  <a:pt x="1211942" y="115038"/>
                  <a:pt x="1313542" y="231152"/>
                  <a:pt x="1407885" y="361781"/>
                </a:cubicBezTo>
                <a:cubicBezTo>
                  <a:pt x="1502228" y="492410"/>
                  <a:pt x="1579637" y="727058"/>
                  <a:pt x="1669142" y="840753"/>
                </a:cubicBezTo>
                <a:cubicBezTo>
                  <a:pt x="1758647" y="954448"/>
                  <a:pt x="1792514" y="1002829"/>
                  <a:pt x="1944914" y="1043953"/>
                </a:cubicBezTo>
                <a:cubicBezTo>
                  <a:pt x="2097314" y="1085077"/>
                  <a:pt x="2340428" y="1086286"/>
                  <a:pt x="2583542" y="1087495"/>
                </a:cubicBezTo>
              </a:path>
            </a:pathLst>
          </a:custGeom>
          <a:noFill/>
          <a:ln w="38100">
            <a:solidFill>
              <a:srgbClr val="9933F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2">
            <a:extLst>
              <a:ext uri="{FF2B5EF4-FFF2-40B4-BE49-F238E27FC236}">
                <a16:creationId xmlns:a16="http://schemas.microsoft.com/office/drawing/2014/main" id="{9211BB1D-44FC-CBAE-2A22-B25DE9D7D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322" y="1887940"/>
            <a:ext cx="3867253" cy="2049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E420171-5A52-7ABF-051A-14E51DEA0724}"/>
              </a:ext>
            </a:extLst>
          </p:cNvPr>
          <p:cNvSpPr/>
          <p:nvPr/>
        </p:nvSpPr>
        <p:spPr>
          <a:xfrm>
            <a:off x="7266149" y="4042496"/>
            <a:ext cx="27205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i="1" dirty="0"/>
              <a:t>ACS AM&amp;I </a:t>
            </a:r>
            <a:r>
              <a:rPr lang="nb-NO" sz="1600" b="1" dirty="0"/>
              <a:t>2021</a:t>
            </a:r>
            <a:r>
              <a:rPr lang="nb-NO" sz="1600" dirty="0"/>
              <a:t>, 13, 32601.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2B535-D676-D2BB-5453-CEAFE6FC43BE}"/>
              </a:ext>
            </a:extLst>
          </p:cNvPr>
          <p:cNvSpPr txBox="1"/>
          <p:nvPr/>
        </p:nvSpPr>
        <p:spPr>
          <a:xfrm>
            <a:off x="6824063" y="1530814"/>
            <a:ext cx="3577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Performance Limitations: </a:t>
            </a:r>
          </a:p>
        </p:txBody>
      </p:sp>
    </p:spTree>
    <p:extLst>
      <p:ext uri="{BB962C8B-B14F-4D97-AF65-F5344CB8AC3E}">
        <p14:creationId xmlns:p14="http://schemas.microsoft.com/office/powerpoint/2010/main" val="76798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301643-8B84-45B3-AE1A-7E9158A98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1284" y="6356352"/>
            <a:ext cx="402515" cy="365125"/>
          </a:xfrm>
        </p:spPr>
        <p:txBody>
          <a:bodyPr/>
          <a:lstStyle/>
          <a:p>
            <a:fld id="{3DBF2EE4-5CDD-4DA2-BAFC-CFC0AFCFC0F6}" type="slidenum">
              <a:rPr lang="en-US" smtClean="0"/>
              <a:t>3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DA48A8-B0ED-AE1D-DDAE-5F434DFB796B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Molecular Photochemistry/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Photophysics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4" name="Picture 2" descr="http://photobiology.info/Jones_files/Jones-Figure6.png">
            <a:extLst>
              <a:ext uri="{FF2B5EF4-FFF2-40B4-BE49-F238E27FC236}">
                <a16:creationId xmlns:a16="http://schemas.microsoft.com/office/drawing/2014/main" id="{8A2C7E6E-09CD-50B3-5CB6-AB2B7FF26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959" y="1643722"/>
            <a:ext cx="6136551" cy="4001651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777871-254C-7D3B-375D-8C490F7D108E}"/>
              </a:ext>
            </a:extLst>
          </p:cNvPr>
          <p:cNvSpPr/>
          <p:nvPr/>
        </p:nvSpPr>
        <p:spPr>
          <a:xfrm>
            <a:off x="2486462" y="6192133"/>
            <a:ext cx="7226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Sundström</a:t>
            </a:r>
            <a:r>
              <a:rPr lang="en-US" dirty="0"/>
              <a:t> et al. </a:t>
            </a:r>
            <a:r>
              <a:rPr lang="en-US" i="1" dirty="0"/>
              <a:t>J. Phys. Chem. B </a:t>
            </a:r>
            <a:r>
              <a:rPr lang="en-US" b="1" dirty="0"/>
              <a:t>1999</a:t>
            </a:r>
            <a:r>
              <a:rPr lang="en-US" dirty="0"/>
              <a:t>, 103, 2327-2346.</a:t>
            </a:r>
          </a:p>
          <a:p>
            <a:pPr algn="ctr"/>
            <a:r>
              <a:rPr lang="en-US" dirty="0" err="1"/>
              <a:t>Lundholm</a:t>
            </a:r>
            <a:r>
              <a:rPr lang="en-US" dirty="0"/>
              <a:t> et al. </a:t>
            </a:r>
            <a:r>
              <a:rPr lang="en-US" i="1" dirty="0"/>
              <a:t>RSC Adv. </a:t>
            </a:r>
            <a:r>
              <a:rPr lang="en-US" b="1" dirty="0"/>
              <a:t>2014</a:t>
            </a:r>
            <a:r>
              <a:rPr lang="en-US" dirty="0"/>
              <a:t>, 4, 25502-25509.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90DB51B9-96D9-22B3-F946-66C401DD3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6730" y="1699503"/>
            <a:ext cx="4239666" cy="381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DDA9F1-E3FE-00DE-88ED-75ED237CF071}"/>
              </a:ext>
            </a:extLst>
          </p:cNvPr>
          <p:cNvSpPr txBox="1"/>
          <p:nvPr/>
        </p:nvSpPr>
        <p:spPr>
          <a:xfrm>
            <a:off x="1316888" y="101714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Energy Transfer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2D2AC1-CBAD-6CE0-97C7-D7A9179D0FFE}"/>
              </a:ext>
            </a:extLst>
          </p:cNvPr>
          <p:cNvSpPr txBox="1"/>
          <p:nvPr/>
        </p:nvSpPr>
        <p:spPr>
          <a:xfrm>
            <a:off x="7721181" y="101714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Electron Transfer</a:t>
            </a:r>
          </a:p>
        </p:txBody>
      </p:sp>
    </p:spTree>
    <p:extLst>
      <p:ext uri="{BB962C8B-B14F-4D97-AF65-F5344CB8AC3E}">
        <p14:creationId xmlns:p14="http://schemas.microsoft.com/office/powerpoint/2010/main" val="207195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EB19A4-CFDA-9A2F-5E5A-3AA6568FD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28" y="1380921"/>
            <a:ext cx="1209675" cy="31337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21CC9E-FB27-46DC-8193-B2718DDE48D1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Energy and Electron Transfer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2F46C42-4B9B-48A0-BE74-D023AA188ED5}"/>
              </a:ext>
            </a:extLst>
          </p:cNvPr>
          <p:cNvSpPr txBox="1"/>
          <p:nvPr/>
        </p:nvSpPr>
        <p:spPr>
          <a:xfrm>
            <a:off x="1108337" y="854353"/>
            <a:ext cx="4570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prstClr val="black"/>
                </a:solidFill>
                <a:latin typeface="Calibri"/>
              </a:rPr>
              <a:t>Upconversion </a:t>
            </a:r>
            <a:r>
              <a:rPr lang="en-US" sz="2400" u="sng" dirty="0" err="1">
                <a:solidFill>
                  <a:prstClr val="black"/>
                </a:solidFill>
                <a:latin typeface="Calibri"/>
              </a:rPr>
              <a:t>Trilayer</a:t>
            </a:r>
            <a:endParaRPr lang="en-US" sz="2400" u="sng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C433DDB-14F2-441E-BBC2-30485602B7C9}"/>
              </a:ext>
            </a:extLst>
          </p:cNvPr>
          <p:cNvGrpSpPr/>
          <p:nvPr/>
        </p:nvGrpSpPr>
        <p:grpSpPr>
          <a:xfrm>
            <a:off x="377083" y="5961417"/>
            <a:ext cx="5839108" cy="587911"/>
            <a:chOff x="175480" y="5294837"/>
            <a:chExt cx="5544123" cy="558210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C86F8D54-3FDC-40D8-AE3D-D70ABB358169}"/>
                </a:ext>
              </a:extLst>
            </p:cNvPr>
            <p:cNvGrpSpPr/>
            <p:nvPr/>
          </p:nvGrpSpPr>
          <p:grpSpPr>
            <a:xfrm>
              <a:off x="2720433" y="5304651"/>
              <a:ext cx="1592694" cy="541849"/>
              <a:chOff x="3886352" y="5057077"/>
              <a:chExt cx="2552807" cy="868486"/>
            </a:xfrm>
          </p:grpSpPr>
          <p:sp>
            <p:nvSpPr>
              <p:cNvPr id="197" name="Right Brace 196">
                <a:extLst>
                  <a:ext uri="{FF2B5EF4-FFF2-40B4-BE49-F238E27FC236}">
                    <a16:creationId xmlns:a16="http://schemas.microsoft.com/office/drawing/2014/main" id="{B461CB90-E34C-4410-9CC8-2B0477B65579}"/>
                  </a:ext>
                </a:extLst>
              </p:cNvPr>
              <p:cNvSpPr/>
              <p:nvPr/>
            </p:nvSpPr>
            <p:spPr>
              <a:xfrm rot="5400000">
                <a:off x="4938552" y="4004877"/>
                <a:ext cx="448408" cy="2552807"/>
              </a:xfrm>
              <a:prstGeom prst="rightBrac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33C71575-0DB1-4269-9DBE-54E66B214291}"/>
                  </a:ext>
                </a:extLst>
              </p:cNvPr>
              <p:cNvSpPr txBox="1"/>
              <p:nvPr/>
            </p:nvSpPr>
            <p:spPr>
              <a:xfrm>
                <a:off x="4218038" y="5504011"/>
                <a:ext cx="1896421" cy="421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0000"/>
                    </a:solidFill>
                    <a:latin typeface="Calibri"/>
                  </a:rPr>
                  <a:t>Triplet Sensitizer</a:t>
                </a:r>
              </a:p>
            </p:txBody>
          </p: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50C2A001-2467-42C9-9F1C-DFB53B0EBE56}"/>
                </a:ext>
              </a:extLst>
            </p:cNvPr>
            <p:cNvGrpSpPr/>
            <p:nvPr/>
          </p:nvGrpSpPr>
          <p:grpSpPr>
            <a:xfrm>
              <a:off x="1025431" y="5303909"/>
              <a:ext cx="1254903" cy="549138"/>
              <a:chOff x="1169561" y="5055896"/>
              <a:chExt cx="2011387" cy="880170"/>
            </a:xfrm>
          </p:grpSpPr>
          <p:sp>
            <p:nvSpPr>
              <p:cNvPr id="195" name="Right Brace 194">
                <a:extLst>
                  <a:ext uri="{FF2B5EF4-FFF2-40B4-BE49-F238E27FC236}">
                    <a16:creationId xmlns:a16="http://schemas.microsoft.com/office/drawing/2014/main" id="{482E8D0F-4586-4C25-9028-084FC3E8AC6B}"/>
                  </a:ext>
                </a:extLst>
              </p:cNvPr>
              <p:cNvSpPr/>
              <p:nvPr/>
            </p:nvSpPr>
            <p:spPr>
              <a:xfrm rot="5400000">
                <a:off x="1951051" y="4274406"/>
                <a:ext cx="448408" cy="2011387"/>
              </a:xfrm>
              <a:prstGeom prst="rightBrac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F24B85A5-DAC4-4B91-B4FF-A9F449712302}"/>
                  </a:ext>
                </a:extLst>
              </p:cNvPr>
              <p:cNvSpPr txBox="1"/>
              <p:nvPr/>
            </p:nvSpPr>
            <p:spPr>
              <a:xfrm>
                <a:off x="1342025" y="5514516"/>
                <a:ext cx="1618590" cy="421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4F81BD">
                        <a:lumMod val="75000"/>
                      </a:srgbClr>
                    </a:solidFill>
                    <a:latin typeface="Calibri"/>
                  </a:rPr>
                  <a:t>Annihilator</a:t>
                </a:r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C107E088-8927-42F4-99E3-AE3C452B47AF}"/>
                </a:ext>
              </a:extLst>
            </p:cNvPr>
            <p:cNvGrpSpPr/>
            <p:nvPr/>
          </p:nvGrpSpPr>
          <p:grpSpPr>
            <a:xfrm>
              <a:off x="175480" y="5294837"/>
              <a:ext cx="1009839" cy="553490"/>
              <a:chOff x="-192759" y="5041355"/>
              <a:chExt cx="1618593" cy="887145"/>
            </a:xfrm>
          </p:grpSpPr>
          <p:sp>
            <p:nvSpPr>
              <p:cNvPr id="193" name="Right Brace 192">
                <a:extLst>
                  <a:ext uri="{FF2B5EF4-FFF2-40B4-BE49-F238E27FC236}">
                    <a16:creationId xmlns:a16="http://schemas.microsoft.com/office/drawing/2014/main" id="{E6761AFE-1E73-4587-9249-584B7A76940D}"/>
                  </a:ext>
                </a:extLst>
              </p:cNvPr>
              <p:cNvSpPr/>
              <p:nvPr/>
            </p:nvSpPr>
            <p:spPr>
              <a:xfrm rot="5400000">
                <a:off x="567059" y="5000532"/>
                <a:ext cx="448408" cy="530054"/>
              </a:xfrm>
              <a:prstGeom prst="rightBrac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7BF48196-C0B4-473B-AEB9-E6D13FD4ECF1}"/>
                  </a:ext>
                </a:extLst>
              </p:cNvPr>
              <p:cNvSpPr txBox="1"/>
              <p:nvPr/>
            </p:nvSpPr>
            <p:spPr>
              <a:xfrm>
                <a:off x="-192759" y="5506951"/>
                <a:ext cx="1618593" cy="421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e</a:t>
                </a:r>
                <a:r>
                  <a:rPr lang="en-US" sz="1200" baseline="30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-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 Acceptor</a:t>
                </a:r>
              </a:p>
            </p:txBody>
          </p: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E869DFC1-32AA-4420-B5D1-D1A92E20DF45}"/>
                </a:ext>
              </a:extLst>
            </p:cNvPr>
            <p:cNvGrpSpPr/>
            <p:nvPr/>
          </p:nvGrpSpPr>
          <p:grpSpPr>
            <a:xfrm>
              <a:off x="4416573" y="5295081"/>
              <a:ext cx="1303030" cy="547770"/>
              <a:chOff x="6604966" y="5041750"/>
              <a:chExt cx="2088528" cy="877978"/>
            </a:xfrm>
          </p:grpSpPr>
          <p:sp>
            <p:nvSpPr>
              <p:cNvPr id="191" name="Right Brace 190">
                <a:extLst>
                  <a:ext uri="{FF2B5EF4-FFF2-40B4-BE49-F238E27FC236}">
                    <a16:creationId xmlns:a16="http://schemas.microsoft.com/office/drawing/2014/main" id="{97C04941-0094-41A5-82A7-45F2A40CDFB6}"/>
                  </a:ext>
                </a:extLst>
              </p:cNvPr>
              <p:cNvSpPr/>
              <p:nvPr/>
            </p:nvSpPr>
            <p:spPr>
              <a:xfrm rot="5400000">
                <a:off x="7413624" y="4590347"/>
                <a:ext cx="448409" cy="1351215"/>
              </a:xfrm>
              <a:prstGeom prst="rightBrace">
                <a:avLst/>
              </a:prstGeom>
              <a:ln w="1905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29C434FB-9681-4E36-A669-DECB1B4F77C4}"/>
                  </a:ext>
                </a:extLst>
              </p:cNvPr>
              <p:cNvSpPr txBox="1"/>
              <p:nvPr/>
            </p:nvSpPr>
            <p:spPr>
              <a:xfrm>
                <a:off x="6604966" y="5498178"/>
                <a:ext cx="2088528" cy="421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9900"/>
                    </a:solidFill>
                    <a:latin typeface="Calibri"/>
                  </a:rPr>
                  <a:t>Singlet Sensitizer</a:t>
                </a:r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079BAE-7E21-455F-866C-C5A6D32D0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30</a:t>
            </a:fld>
            <a:endParaRPr lang="en-US"/>
          </a:p>
        </p:txBody>
      </p: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4A1F33F1-495D-AD87-DAD7-FEBB4665E9AA}"/>
              </a:ext>
            </a:extLst>
          </p:cNvPr>
          <p:cNvCxnSpPr>
            <a:cxnSpLocks/>
          </p:cNvCxnSpPr>
          <p:nvPr/>
        </p:nvCxnSpPr>
        <p:spPr>
          <a:xfrm flipV="1">
            <a:off x="4180420" y="2080807"/>
            <a:ext cx="1130270" cy="157825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9BE0E9F4-691A-6AC9-1CE7-7A606A3630AA}"/>
              </a:ext>
            </a:extLst>
          </p:cNvPr>
          <p:cNvCxnSpPr>
            <a:cxnSpLocks/>
          </p:cNvCxnSpPr>
          <p:nvPr/>
        </p:nvCxnSpPr>
        <p:spPr>
          <a:xfrm flipV="1">
            <a:off x="4144109" y="2052596"/>
            <a:ext cx="0" cy="1535953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5" name="Straight Arrow Connector 234">
            <a:extLst>
              <a:ext uri="{FF2B5EF4-FFF2-40B4-BE49-F238E27FC236}">
                <a16:creationId xmlns:a16="http://schemas.microsoft.com/office/drawing/2014/main" id="{C794C162-1EDF-2C38-2123-59B5E30FB909}"/>
              </a:ext>
            </a:extLst>
          </p:cNvPr>
          <p:cNvCxnSpPr>
            <a:cxnSpLocks/>
          </p:cNvCxnSpPr>
          <p:nvPr/>
        </p:nvCxnSpPr>
        <p:spPr>
          <a:xfrm>
            <a:off x="2767620" y="1583362"/>
            <a:ext cx="2525380" cy="189416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77" name="TextBox 276">
            <a:extLst>
              <a:ext uri="{FF2B5EF4-FFF2-40B4-BE49-F238E27FC236}">
                <a16:creationId xmlns:a16="http://schemas.microsoft.com/office/drawing/2014/main" id="{23BD94F8-BD6D-9912-8A3B-611ACAFA4129}"/>
              </a:ext>
            </a:extLst>
          </p:cNvPr>
          <p:cNvSpPr txBox="1"/>
          <p:nvPr/>
        </p:nvSpPr>
        <p:spPr>
          <a:xfrm>
            <a:off x="2021937" y="3607655"/>
            <a:ext cx="4318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1000" b="1" dirty="0"/>
              <a:t>A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37A3652F-A830-7149-D6FC-2015562F516F}"/>
              </a:ext>
            </a:extLst>
          </p:cNvPr>
          <p:cNvSpPr txBox="1"/>
          <p:nvPr/>
        </p:nvSpPr>
        <p:spPr>
          <a:xfrm>
            <a:off x="2696570" y="2475792"/>
            <a:ext cx="379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3</a:t>
            </a:r>
            <a:r>
              <a:rPr lang="en-US" sz="1000" b="1" dirty="0"/>
              <a:t>A</a:t>
            </a:r>
            <a:r>
              <a:rPr lang="en-US" sz="1000" b="1" baseline="30000" dirty="0"/>
              <a:t>*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A0E84591-47C5-F8F9-8D29-A4ED782C68F6}"/>
              </a:ext>
            </a:extLst>
          </p:cNvPr>
          <p:cNvSpPr txBox="1"/>
          <p:nvPr/>
        </p:nvSpPr>
        <p:spPr>
          <a:xfrm>
            <a:off x="1983829" y="1369248"/>
            <a:ext cx="5050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1000" b="1" dirty="0"/>
              <a:t>A</a:t>
            </a:r>
            <a:r>
              <a:rPr lang="en-US" sz="1000" b="1" baseline="30000" dirty="0"/>
              <a:t>*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E487E949-8A32-1B93-A1BD-B325084AE647}"/>
              </a:ext>
            </a:extLst>
          </p:cNvPr>
          <p:cNvSpPr txBox="1"/>
          <p:nvPr/>
        </p:nvSpPr>
        <p:spPr>
          <a:xfrm>
            <a:off x="4033179" y="3574094"/>
            <a:ext cx="356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1000" b="1" dirty="0"/>
              <a:t>S</a:t>
            </a:r>
            <a:endParaRPr lang="en-US" sz="1000" b="1" baseline="30000" dirty="0"/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B7CDAAA9-08EA-F468-F189-81072A4EA827}"/>
              </a:ext>
            </a:extLst>
          </p:cNvPr>
          <p:cNvSpPr txBox="1"/>
          <p:nvPr/>
        </p:nvSpPr>
        <p:spPr>
          <a:xfrm>
            <a:off x="4091367" y="2209099"/>
            <a:ext cx="500310" cy="345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3</a:t>
            </a:r>
            <a:r>
              <a:rPr lang="en-US" sz="1000" b="1" dirty="0"/>
              <a:t>S</a:t>
            </a:r>
            <a:r>
              <a:rPr lang="en-US" sz="1000" b="1" baseline="30000" dirty="0"/>
              <a:t>*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170E3EFF-F4A0-1E71-144B-9437A7D32835}"/>
              </a:ext>
            </a:extLst>
          </p:cNvPr>
          <p:cNvSpPr txBox="1"/>
          <p:nvPr/>
        </p:nvSpPr>
        <p:spPr>
          <a:xfrm>
            <a:off x="4137240" y="1794499"/>
            <a:ext cx="496699" cy="345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1000" b="1" dirty="0"/>
              <a:t>S</a:t>
            </a:r>
            <a:r>
              <a:rPr lang="en-US" sz="1000" b="1" baseline="30000" dirty="0"/>
              <a:t>*</a:t>
            </a:r>
          </a:p>
        </p:txBody>
      </p:sp>
      <p:sp>
        <p:nvSpPr>
          <p:cNvPr id="287" name="Rounded Rectangle 188">
            <a:extLst>
              <a:ext uri="{FF2B5EF4-FFF2-40B4-BE49-F238E27FC236}">
                <a16:creationId xmlns:a16="http://schemas.microsoft.com/office/drawing/2014/main" id="{20411859-D873-C09C-231E-FFE69C6F85DA}"/>
              </a:ext>
            </a:extLst>
          </p:cNvPr>
          <p:cNvSpPr/>
          <p:nvPr/>
        </p:nvSpPr>
        <p:spPr>
          <a:xfrm>
            <a:off x="3234129" y="2227294"/>
            <a:ext cx="488630" cy="2821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E493D0E0-B98D-CFE3-530B-25610D851263}"/>
              </a:ext>
            </a:extLst>
          </p:cNvPr>
          <p:cNvSpPr/>
          <p:nvPr/>
        </p:nvSpPr>
        <p:spPr>
          <a:xfrm>
            <a:off x="5771927" y="1654848"/>
            <a:ext cx="5206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1000" b="1" dirty="0"/>
              <a:t>F</a:t>
            </a:r>
            <a:r>
              <a:rPr lang="en-US" sz="1000" b="1" baseline="30000" dirty="0"/>
              <a:t>*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34028060-0EB5-1CA5-BF58-CA622FEA7EDC}"/>
              </a:ext>
            </a:extLst>
          </p:cNvPr>
          <p:cNvSpPr/>
          <p:nvPr/>
        </p:nvSpPr>
        <p:spPr>
          <a:xfrm>
            <a:off x="5776690" y="3405521"/>
            <a:ext cx="2872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1000" b="1" dirty="0"/>
              <a:t>F</a:t>
            </a:r>
            <a:endParaRPr lang="en-US" sz="800" b="1" dirty="0"/>
          </a:p>
        </p:txBody>
      </p:sp>
      <p:cxnSp>
        <p:nvCxnSpPr>
          <p:cNvPr id="241" name="Straight Arrow Connector 240">
            <a:extLst>
              <a:ext uri="{FF2B5EF4-FFF2-40B4-BE49-F238E27FC236}">
                <a16:creationId xmlns:a16="http://schemas.microsoft.com/office/drawing/2014/main" id="{E225CE61-BA1C-0B92-5E73-A428D32D6F0F}"/>
              </a:ext>
            </a:extLst>
          </p:cNvPr>
          <p:cNvCxnSpPr>
            <a:cxnSpLocks/>
          </p:cNvCxnSpPr>
          <p:nvPr/>
        </p:nvCxnSpPr>
        <p:spPr>
          <a:xfrm flipH="1">
            <a:off x="4192620" y="1814391"/>
            <a:ext cx="1100380" cy="224848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2" name="Rounded Rectangle 188">
            <a:extLst>
              <a:ext uri="{FF2B5EF4-FFF2-40B4-BE49-F238E27FC236}">
                <a16:creationId xmlns:a16="http://schemas.microsoft.com/office/drawing/2014/main" id="{D6E1CD2F-F4FB-2F9F-7327-E8AAB426B233}"/>
              </a:ext>
            </a:extLst>
          </p:cNvPr>
          <p:cNvSpPr/>
          <p:nvPr/>
        </p:nvSpPr>
        <p:spPr>
          <a:xfrm>
            <a:off x="4482939" y="1762301"/>
            <a:ext cx="673090" cy="773476"/>
          </a:xfrm>
          <a:prstGeom prst="roundRect">
            <a:avLst>
              <a:gd name="adj" fmla="val 21232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BB40E2C0-808E-9540-565C-CC76C89D6F20}"/>
              </a:ext>
            </a:extLst>
          </p:cNvPr>
          <p:cNvSpPr/>
          <p:nvPr/>
        </p:nvSpPr>
        <p:spPr>
          <a:xfrm>
            <a:off x="4464498" y="1689626"/>
            <a:ext cx="65580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US" sz="700" baseline="-46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900" baseline="-4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Rounded Rectangle 64">
            <a:extLst>
              <a:ext uri="{FF2B5EF4-FFF2-40B4-BE49-F238E27FC236}">
                <a16:creationId xmlns:a16="http://schemas.microsoft.com/office/drawing/2014/main" id="{79710ACA-A689-6AE7-3B0F-4EC4E4E6313D}"/>
              </a:ext>
            </a:extLst>
          </p:cNvPr>
          <p:cNvSpPr/>
          <p:nvPr/>
        </p:nvSpPr>
        <p:spPr>
          <a:xfrm>
            <a:off x="5327791" y="2406148"/>
            <a:ext cx="479808" cy="4153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45" name="Rounded Rectangle 188">
            <a:extLst>
              <a:ext uri="{FF2B5EF4-FFF2-40B4-BE49-F238E27FC236}">
                <a16:creationId xmlns:a16="http://schemas.microsoft.com/office/drawing/2014/main" id="{82A0305F-C3EF-FD7D-2A8C-E8B7D50F7950}"/>
              </a:ext>
            </a:extLst>
          </p:cNvPr>
          <p:cNvSpPr/>
          <p:nvPr/>
        </p:nvSpPr>
        <p:spPr>
          <a:xfrm>
            <a:off x="3604129" y="1365679"/>
            <a:ext cx="673090" cy="571878"/>
          </a:xfrm>
          <a:prstGeom prst="roundRect">
            <a:avLst>
              <a:gd name="adj" fmla="val 21232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cxnSp>
        <p:nvCxnSpPr>
          <p:cNvPr id="246" name="Straight Arrow Connector 245">
            <a:extLst>
              <a:ext uri="{FF2B5EF4-FFF2-40B4-BE49-F238E27FC236}">
                <a16:creationId xmlns:a16="http://schemas.microsoft.com/office/drawing/2014/main" id="{6263053E-FF44-AC4D-6EF2-838E87D59AD5}"/>
              </a:ext>
            </a:extLst>
          </p:cNvPr>
          <p:cNvCxnSpPr>
            <a:cxnSpLocks/>
          </p:cNvCxnSpPr>
          <p:nvPr/>
        </p:nvCxnSpPr>
        <p:spPr>
          <a:xfrm flipV="1">
            <a:off x="5335268" y="1802034"/>
            <a:ext cx="0" cy="1680152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7" name="Rounded Rectangle 64">
            <a:extLst>
              <a:ext uri="{FF2B5EF4-FFF2-40B4-BE49-F238E27FC236}">
                <a16:creationId xmlns:a16="http://schemas.microsoft.com/office/drawing/2014/main" id="{168411FA-E8E7-29DC-F568-55C79D4B6CA8}"/>
              </a:ext>
            </a:extLst>
          </p:cNvPr>
          <p:cNvSpPr/>
          <p:nvPr/>
        </p:nvSpPr>
        <p:spPr>
          <a:xfrm>
            <a:off x="5081569" y="2661687"/>
            <a:ext cx="479808" cy="55656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42AACD08-FB80-919D-4949-FAEF9DBF3CCC}"/>
              </a:ext>
            </a:extLst>
          </p:cNvPr>
          <p:cNvSpPr/>
          <p:nvPr/>
        </p:nvSpPr>
        <p:spPr>
          <a:xfrm>
            <a:off x="5076888" y="2725815"/>
            <a:ext cx="47076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ex(F)</a:t>
            </a:r>
          </a:p>
        </p:txBody>
      </p:sp>
      <p:cxnSp>
        <p:nvCxnSpPr>
          <p:cNvPr id="249" name="Straight Arrow Connector 248">
            <a:extLst>
              <a:ext uri="{FF2B5EF4-FFF2-40B4-BE49-F238E27FC236}">
                <a16:creationId xmlns:a16="http://schemas.microsoft.com/office/drawing/2014/main" id="{D11031EE-6570-E509-A18D-9652CDED9B63}"/>
              </a:ext>
            </a:extLst>
          </p:cNvPr>
          <p:cNvCxnSpPr>
            <a:cxnSpLocks/>
          </p:cNvCxnSpPr>
          <p:nvPr/>
        </p:nvCxnSpPr>
        <p:spPr>
          <a:xfrm flipH="1">
            <a:off x="2755984" y="2241307"/>
            <a:ext cx="903795" cy="223643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0" name="Rounded Rectangle 83">
            <a:extLst>
              <a:ext uri="{FF2B5EF4-FFF2-40B4-BE49-F238E27FC236}">
                <a16:creationId xmlns:a16="http://schemas.microsoft.com/office/drawing/2014/main" id="{0B18AF94-6A91-1CEA-D5F5-04D802125799}"/>
              </a:ext>
            </a:extLst>
          </p:cNvPr>
          <p:cNvSpPr/>
          <p:nvPr/>
        </p:nvSpPr>
        <p:spPr>
          <a:xfrm>
            <a:off x="3924350" y="2319175"/>
            <a:ext cx="457115" cy="56444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76FCBFF3-444C-255E-EAAC-D6F13890757A}"/>
              </a:ext>
            </a:extLst>
          </p:cNvPr>
          <p:cNvSpPr/>
          <p:nvPr/>
        </p:nvSpPr>
        <p:spPr>
          <a:xfrm>
            <a:off x="3908929" y="2411424"/>
            <a:ext cx="52277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ex(S)</a:t>
            </a:r>
          </a:p>
        </p:txBody>
      </p: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454C36E0-C07E-ADCD-2670-41C14AAF0673}"/>
              </a:ext>
            </a:extLst>
          </p:cNvPr>
          <p:cNvCxnSpPr>
            <a:cxnSpLocks/>
          </p:cNvCxnSpPr>
          <p:nvPr/>
        </p:nvCxnSpPr>
        <p:spPr>
          <a:xfrm flipV="1">
            <a:off x="2726997" y="1585744"/>
            <a:ext cx="0" cy="874439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3" name="Arc 252">
            <a:extLst>
              <a:ext uri="{FF2B5EF4-FFF2-40B4-BE49-F238E27FC236}">
                <a16:creationId xmlns:a16="http://schemas.microsoft.com/office/drawing/2014/main" id="{AE58AAB6-BC29-AC4E-9D27-8BD8FEA5DE5C}"/>
              </a:ext>
            </a:extLst>
          </p:cNvPr>
          <p:cNvSpPr/>
          <p:nvPr/>
        </p:nvSpPr>
        <p:spPr>
          <a:xfrm rot="10800000">
            <a:off x="2135992" y="2473046"/>
            <a:ext cx="176394" cy="78439"/>
          </a:xfrm>
          <a:prstGeom prst="arc">
            <a:avLst>
              <a:gd name="adj1" fmla="val 16200000"/>
              <a:gd name="adj2" fmla="val 5400000"/>
            </a:avLst>
          </a:prstGeom>
          <a:ln w="25400">
            <a:solidFill>
              <a:srgbClr val="AFDC7E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54" name="Rounded Rectangle 122">
            <a:extLst>
              <a:ext uri="{FF2B5EF4-FFF2-40B4-BE49-F238E27FC236}">
                <a16:creationId xmlns:a16="http://schemas.microsoft.com/office/drawing/2014/main" id="{00923A87-9DE3-A7E5-EE15-4242DD964C56}"/>
              </a:ext>
            </a:extLst>
          </p:cNvPr>
          <p:cNvSpPr/>
          <p:nvPr/>
        </p:nvSpPr>
        <p:spPr>
          <a:xfrm>
            <a:off x="2504526" y="1991423"/>
            <a:ext cx="550176" cy="4499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B276BA5E-5B18-9F4E-276F-C4004EC5330D}"/>
              </a:ext>
            </a:extLst>
          </p:cNvPr>
          <p:cNvSpPr/>
          <p:nvPr/>
        </p:nvSpPr>
        <p:spPr>
          <a:xfrm>
            <a:off x="2432656" y="2032333"/>
            <a:ext cx="64480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900" i="1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TTA</a:t>
            </a:r>
          </a:p>
        </p:txBody>
      </p:sp>
      <p:sp>
        <p:nvSpPr>
          <p:cNvPr id="256" name="Rounded Rectangle 188">
            <a:extLst>
              <a:ext uri="{FF2B5EF4-FFF2-40B4-BE49-F238E27FC236}">
                <a16:creationId xmlns:a16="http://schemas.microsoft.com/office/drawing/2014/main" id="{F2A67413-C377-C163-490D-16584CEA74FB}"/>
              </a:ext>
            </a:extLst>
          </p:cNvPr>
          <p:cNvSpPr/>
          <p:nvPr/>
        </p:nvSpPr>
        <p:spPr>
          <a:xfrm>
            <a:off x="3032599" y="2224688"/>
            <a:ext cx="488630" cy="2821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cxnSp>
        <p:nvCxnSpPr>
          <p:cNvPr id="258" name="Straight Arrow Connector 257">
            <a:extLst>
              <a:ext uri="{FF2B5EF4-FFF2-40B4-BE49-F238E27FC236}">
                <a16:creationId xmlns:a16="http://schemas.microsoft.com/office/drawing/2014/main" id="{0EEFB746-2DE9-E5FD-DE5B-1F1A0B49D991}"/>
              </a:ext>
            </a:extLst>
          </p:cNvPr>
          <p:cNvCxnSpPr>
            <a:cxnSpLocks/>
          </p:cNvCxnSpPr>
          <p:nvPr/>
        </p:nvCxnSpPr>
        <p:spPr>
          <a:xfrm flipH="1">
            <a:off x="1198554" y="1581108"/>
            <a:ext cx="1026646" cy="326268"/>
          </a:xfrm>
          <a:prstGeom prst="straightConnector1">
            <a:avLst/>
          </a:prstGeom>
          <a:ln w="28575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8CFF35E2-D626-81A9-10FD-8B7ADB959434}"/>
              </a:ext>
            </a:extLst>
          </p:cNvPr>
          <p:cNvCxnSpPr>
            <a:cxnSpLocks/>
          </p:cNvCxnSpPr>
          <p:nvPr/>
        </p:nvCxnSpPr>
        <p:spPr>
          <a:xfrm>
            <a:off x="3743333" y="2057640"/>
            <a:ext cx="0" cy="176588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C3ED8390-3F60-5C86-C69D-9C1AB6C6BEF7}"/>
              </a:ext>
            </a:extLst>
          </p:cNvPr>
          <p:cNvCxnSpPr>
            <a:cxnSpLocks/>
          </p:cNvCxnSpPr>
          <p:nvPr/>
        </p:nvCxnSpPr>
        <p:spPr>
          <a:xfrm>
            <a:off x="5567695" y="1799600"/>
            <a:ext cx="0" cy="1696714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4024BC9E-8A25-D4FF-8230-1FA6FB44A0D1}"/>
              </a:ext>
            </a:extLst>
          </p:cNvPr>
          <p:cNvCxnSpPr>
            <a:cxnSpLocks/>
          </p:cNvCxnSpPr>
          <p:nvPr/>
        </p:nvCxnSpPr>
        <p:spPr>
          <a:xfrm>
            <a:off x="5797534" y="1807804"/>
            <a:ext cx="10065" cy="1674382"/>
          </a:xfrm>
          <a:prstGeom prst="straightConnector1">
            <a:avLst/>
          </a:prstGeom>
          <a:ln w="28575">
            <a:solidFill>
              <a:srgbClr val="E47676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4" name="Rounded Rectangle 64">
            <a:extLst>
              <a:ext uri="{FF2B5EF4-FFF2-40B4-BE49-F238E27FC236}">
                <a16:creationId xmlns:a16="http://schemas.microsoft.com/office/drawing/2014/main" id="{D0D1249E-895D-624C-28AC-1E672CBE3F4A}"/>
              </a:ext>
            </a:extLst>
          </p:cNvPr>
          <p:cNvSpPr/>
          <p:nvPr/>
        </p:nvSpPr>
        <p:spPr>
          <a:xfrm>
            <a:off x="5317726" y="2192852"/>
            <a:ext cx="479808" cy="5842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65" name="Rounded Rectangle 64">
            <a:extLst>
              <a:ext uri="{FF2B5EF4-FFF2-40B4-BE49-F238E27FC236}">
                <a16:creationId xmlns:a16="http://schemas.microsoft.com/office/drawing/2014/main" id="{FE081F50-F825-4CB3-96F9-57783EBF4D1F}"/>
              </a:ext>
            </a:extLst>
          </p:cNvPr>
          <p:cNvSpPr/>
          <p:nvPr/>
        </p:nvSpPr>
        <p:spPr>
          <a:xfrm>
            <a:off x="5591519" y="2660688"/>
            <a:ext cx="479808" cy="50190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82D7A7E1-2FCF-2873-1B03-2E8CB67225CD}"/>
              </a:ext>
            </a:extLst>
          </p:cNvPr>
          <p:cNvSpPr/>
          <p:nvPr/>
        </p:nvSpPr>
        <p:spPr>
          <a:xfrm>
            <a:off x="5262959" y="2253509"/>
            <a:ext cx="6104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r(F*)</a:t>
            </a: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BB326FA8-0BE2-8D46-BB54-2B04D2EF85BA}"/>
              </a:ext>
            </a:extLst>
          </p:cNvPr>
          <p:cNvSpPr/>
          <p:nvPr/>
        </p:nvSpPr>
        <p:spPr>
          <a:xfrm>
            <a:off x="5561855" y="2714066"/>
            <a:ext cx="6104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nr(F*)</a:t>
            </a:r>
          </a:p>
        </p:txBody>
      </p:sp>
      <p:cxnSp>
        <p:nvCxnSpPr>
          <p:cNvPr id="268" name="Straight Arrow Connector 267">
            <a:extLst>
              <a:ext uri="{FF2B5EF4-FFF2-40B4-BE49-F238E27FC236}">
                <a16:creationId xmlns:a16="http://schemas.microsoft.com/office/drawing/2014/main" id="{F6038132-E190-6D1D-CC73-8353DB510CF5}"/>
              </a:ext>
            </a:extLst>
          </p:cNvPr>
          <p:cNvCxnSpPr>
            <a:cxnSpLocks/>
          </p:cNvCxnSpPr>
          <p:nvPr/>
        </p:nvCxnSpPr>
        <p:spPr>
          <a:xfrm flipH="1">
            <a:off x="2755985" y="3600270"/>
            <a:ext cx="921947" cy="53456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9" name="Rounded Rectangle 83">
            <a:extLst>
              <a:ext uri="{FF2B5EF4-FFF2-40B4-BE49-F238E27FC236}">
                <a16:creationId xmlns:a16="http://schemas.microsoft.com/office/drawing/2014/main" id="{65BD6AFD-30E7-0501-68A4-2C95B4E166BE}"/>
              </a:ext>
            </a:extLst>
          </p:cNvPr>
          <p:cNvSpPr/>
          <p:nvPr/>
        </p:nvSpPr>
        <p:spPr>
          <a:xfrm>
            <a:off x="2911702" y="3392677"/>
            <a:ext cx="622481" cy="4284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7A9E9B26-BA38-DC88-5544-5D4BCD37A14B}"/>
              </a:ext>
            </a:extLst>
          </p:cNvPr>
          <p:cNvSpPr txBox="1"/>
          <p:nvPr/>
        </p:nvSpPr>
        <p:spPr>
          <a:xfrm>
            <a:off x="2995835" y="3437835"/>
            <a:ext cx="4318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endParaRPr lang="en-US" sz="9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" name="Rounded Rectangle 83">
            <a:extLst>
              <a:ext uri="{FF2B5EF4-FFF2-40B4-BE49-F238E27FC236}">
                <a16:creationId xmlns:a16="http://schemas.microsoft.com/office/drawing/2014/main" id="{458CE045-668A-A7C9-C8D7-252200EDB281}"/>
              </a:ext>
            </a:extLst>
          </p:cNvPr>
          <p:cNvSpPr/>
          <p:nvPr/>
        </p:nvSpPr>
        <p:spPr>
          <a:xfrm>
            <a:off x="2489416" y="3208993"/>
            <a:ext cx="473947" cy="32761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4B13BEAA-C367-C832-E8EA-FEF0A639D50F}"/>
              </a:ext>
            </a:extLst>
          </p:cNvPr>
          <p:cNvCxnSpPr>
            <a:cxnSpLocks/>
          </p:cNvCxnSpPr>
          <p:nvPr/>
        </p:nvCxnSpPr>
        <p:spPr>
          <a:xfrm flipH="1">
            <a:off x="4201882" y="3525849"/>
            <a:ext cx="1091118" cy="74421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32" name="Rounded Rectangle 83">
            <a:extLst>
              <a:ext uri="{FF2B5EF4-FFF2-40B4-BE49-F238E27FC236}">
                <a16:creationId xmlns:a16="http://schemas.microsoft.com/office/drawing/2014/main" id="{13C0B2E6-89C3-B75D-DC9A-DD63D8779902}"/>
              </a:ext>
            </a:extLst>
          </p:cNvPr>
          <p:cNvSpPr/>
          <p:nvPr/>
        </p:nvSpPr>
        <p:spPr>
          <a:xfrm>
            <a:off x="4421428" y="3307946"/>
            <a:ext cx="629367" cy="5057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BA9675B2-6707-1330-4CD0-4FE87557B0DF}"/>
              </a:ext>
            </a:extLst>
          </p:cNvPr>
          <p:cNvSpPr/>
          <p:nvPr/>
        </p:nvSpPr>
        <p:spPr>
          <a:xfrm>
            <a:off x="4589869" y="2000632"/>
            <a:ext cx="48905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BTET</a:t>
            </a:r>
            <a:endParaRPr lang="en-US" sz="9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FB712D8B-8CB1-5852-CFF5-45700872B620}"/>
              </a:ext>
            </a:extLst>
          </p:cNvPr>
          <p:cNvSpPr/>
          <p:nvPr/>
        </p:nvSpPr>
        <p:spPr>
          <a:xfrm>
            <a:off x="5773563" y="1948123"/>
            <a:ext cx="5275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baseline="30000" dirty="0"/>
              <a:t>3</a:t>
            </a:r>
            <a:r>
              <a:rPr lang="en-US" sz="1000" b="1" dirty="0"/>
              <a:t>F</a:t>
            </a:r>
            <a:r>
              <a:rPr lang="en-US" sz="1000" b="1" baseline="30000" dirty="0"/>
              <a:t>*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3E65D719-2064-D219-0B35-B29862EB1E67}"/>
              </a:ext>
            </a:extLst>
          </p:cNvPr>
          <p:cNvSpPr txBox="1"/>
          <p:nvPr/>
        </p:nvSpPr>
        <p:spPr>
          <a:xfrm>
            <a:off x="4447809" y="3361433"/>
            <a:ext cx="5787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endParaRPr lang="en-US" sz="9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067CA9AE-1D80-87BD-CFEA-4331D51BE024}"/>
              </a:ext>
            </a:extLst>
          </p:cNvPr>
          <p:cNvSpPr/>
          <p:nvPr/>
        </p:nvSpPr>
        <p:spPr>
          <a:xfrm>
            <a:off x="3569744" y="1489334"/>
            <a:ext cx="69364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BET</a:t>
            </a:r>
            <a:r>
              <a:rPr lang="en-US" sz="700" baseline="-46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900" baseline="-4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6643A47-C0A6-436E-A201-A5D49C9A697D}"/>
              </a:ext>
            </a:extLst>
          </p:cNvPr>
          <p:cNvGrpSpPr/>
          <p:nvPr/>
        </p:nvGrpSpPr>
        <p:grpSpPr>
          <a:xfrm>
            <a:off x="-119174" y="4405754"/>
            <a:ext cx="6085634" cy="1610032"/>
            <a:chOff x="-47570" y="4037152"/>
            <a:chExt cx="4368872" cy="1155842"/>
          </a:xfrm>
        </p:grpSpPr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563C20EC-FC16-462D-BB1F-984008E30686}"/>
                </a:ext>
              </a:extLst>
            </p:cNvPr>
            <p:cNvGrpSpPr/>
            <p:nvPr/>
          </p:nvGrpSpPr>
          <p:grpSpPr>
            <a:xfrm>
              <a:off x="-47570" y="4037152"/>
              <a:ext cx="4368872" cy="1155842"/>
              <a:chOff x="-47570" y="4037152"/>
              <a:chExt cx="4368872" cy="1155842"/>
            </a:xfrm>
          </p:grpSpPr>
          <p:sp>
            <p:nvSpPr>
              <p:cNvPr id="209" name="Chord 208">
                <a:extLst>
                  <a:ext uri="{FF2B5EF4-FFF2-40B4-BE49-F238E27FC236}">
                    <a16:creationId xmlns:a16="http://schemas.microsoft.com/office/drawing/2014/main" id="{18FE4379-4A1F-4B66-A26D-4FECF068545E}"/>
                  </a:ext>
                </a:extLst>
              </p:cNvPr>
              <p:cNvSpPr/>
              <p:nvPr/>
            </p:nvSpPr>
            <p:spPr>
              <a:xfrm rot="10484805">
                <a:off x="-47570" y="4076881"/>
                <a:ext cx="951496" cy="1111569"/>
              </a:xfrm>
              <a:prstGeom prst="chord">
                <a:avLst>
                  <a:gd name="adj1" fmla="val 6723558"/>
                  <a:gd name="adj2" fmla="val 15519652"/>
                </a:avLst>
              </a:prstGeom>
              <a:gradFill flip="none" rotWithShape="1">
                <a:gsLst>
                  <a:gs pos="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75000"/>
                    </a:sysClr>
                  </a:gs>
                  <a:gs pos="100000">
                    <a:sysClr val="window" lastClr="FFFFFF">
                      <a:lumMod val="85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200" kern="0">
                  <a:solidFill>
                    <a:prstClr val="white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234F5B25-2DFE-4E77-BD01-939AFB8502A0}"/>
                  </a:ext>
                </a:extLst>
              </p:cNvPr>
              <p:cNvSpPr/>
              <p:nvPr/>
            </p:nvSpPr>
            <p:spPr>
              <a:xfrm>
                <a:off x="407930" y="4116014"/>
                <a:ext cx="226289" cy="1068947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3175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 prstMaterial="matte"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200" kern="0" dirty="0">
                  <a:solidFill>
                    <a:scrgbClr r="0" g="0" b="0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pic>
            <p:nvPicPr>
              <p:cNvPr id="211" name="Picture 210">
                <a:extLst>
                  <a:ext uri="{FF2B5EF4-FFF2-40B4-BE49-F238E27FC236}">
                    <a16:creationId xmlns:a16="http://schemas.microsoft.com/office/drawing/2014/main" id="{59332B53-83FA-499B-A108-A9F3944F38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650" y="4037152"/>
                <a:ext cx="3433652" cy="1155842"/>
              </a:xfrm>
              <a:prstGeom prst="rect">
                <a:avLst/>
              </a:prstGeom>
            </p:spPr>
          </p:pic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DD5716D9-AA54-47E8-AB12-DF138CD56D15}"/>
                </a:ext>
              </a:extLst>
            </p:cNvPr>
            <p:cNvSpPr txBox="1"/>
            <p:nvPr/>
          </p:nvSpPr>
          <p:spPr>
            <a:xfrm rot="5400000">
              <a:off x="521901" y="4574576"/>
              <a:ext cx="440733" cy="26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Avenir Book" charset="0"/>
                  <a:ea typeface="Avenir Book" charset="0"/>
                  <a:cs typeface="Avenir Book" charset="0"/>
                </a:rPr>
                <a:t>TiO</a:t>
              </a:r>
              <a:r>
                <a:rPr lang="en-US" sz="1200" b="1" kern="0" baseline="-25000" dirty="0">
                  <a:solidFill>
                    <a:prstClr val="black"/>
                  </a:solidFill>
                  <a:latin typeface="Avenir Book" charset="0"/>
                  <a:ea typeface="Avenir Book" charset="0"/>
                  <a:cs typeface="Avenir Book" charset="0"/>
                </a:rPr>
                <a:t>2</a:t>
              </a:r>
              <a:endParaRPr lang="en-US" sz="1200" b="1" kern="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3052B799-5470-4A79-80A6-2F2616696D69}"/>
                </a:ext>
              </a:extLst>
            </p:cNvPr>
            <p:cNvSpPr txBox="1"/>
            <p:nvPr/>
          </p:nvSpPr>
          <p:spPr>
            <a:xfrm rot="5400000">
              <a:off x="332475" y="4563765"/>
              <a:ext cx="390350" cy="198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Avenir Book" charset="0"/>
                  <a:ea typeface="Avenir Book" charset="0"/>
                  <a:cs typeface="Avenir Book" charset="0"/>
                </a:rPr>
                <a:t>Glass</a:t>
              </a:r>
            </a:p>
          </p:txBody>
        </p:sp>
      </p:grpSp>
      <p:sp>
        <p:nvSpPr>
          <p:cNvPr id="288" name="Shape 603">
            <a:extLst>
              <a:ext uri="{FF2B5EF4-FFF2-40B4-BE49-F238E27FC236}">
                <a16:creationId xmlns:a16="http://schemas.microsoft.com/office/drawing/2014/main" id="{E4AD3738-7A4D-8ED6-BB75-2C846A19FEFF}"/>
              </a:ext>
            </a:extLst>
          </p:cNvPr>
          <p:cNvSpPr/>
          <p:nvPr/>
        </p:nvSpPr>
        <p:spPr>
          <a:xfrm>
            <a:off x="2209479" y="6611779"/>
            <a:ext cx="2388346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en-US" sz="1400" i="1" dirty="0">
                <a:ea typeface="Avenir Book" charset="0"/>
                <a:cs typeface="Avenir Book" charset="0"/>
              </a:rPr>
              <a:t>ACS Energy Lett. </a:t>
            </a:r>
            <a:r>
              <a:rPr lang="en-US" sz="1400" b="1" dirty="0">
                <a:ea typeface="Avenir Book" charset="0"/>
                <a:cs typeface="Avenir Book" charset="0"/>
              </a:rPr>
              <a:t>2019</a:t>
            </a:r>
            <a:r>
              <a:rPr lang="en-US" sz="1400" dirty="0">
                <a:ea typeface="Avenir Book" charset="0"/>
                <a:cs typeface="Avenir Book" charset="0"/>
              </a:rPr>
              <a:t>, 4, 6, 1458</a:t>
            </a:r>
            <a:endParaRPr lang="nb-NO" sz="1400" i="1" dirty="0">
              <a:uFill>
                <a:solidFill/>
              </a:uFill>
              <a:ea typeface="Avenir Next" charset="0"/>
              <a:cs typeface="Avenir Next" charset="0"/>
            </a:endParaRPr>
          </a:p>
        </p:txBody>
      </p:sp>
      <p:cxnSp>
        <p:nvCxnSpPr>
          <p:cNvPr id="289" name="Straight Arrow Connector 288">
            <a:extLst>
              <a:ext uri="{FF2B5EF4-FFF2-40B4-BE49-F238E27FC236}">
                <a16:creationId xmlns:a16="http://schemas.microsoft.com/office/drawing/2014/main" id="{CB4378FB-BD52-F376-1392-1E9E5A9D679D}"/>
              </a:ext>
            </a:extLst>
          </p:cNvPr>
          <p:cNvCxnSpPr>
            <a:cxnSpLocks/>
          </p:cNvCxnSpPr>
          <p:nvPr/>
        </p:nvCxnSpPr>
        <p:spPr>
          <a:xfrm>
            <a:off x="2753247" y="1581046"/>
            <a:ext cx="910351" cy="441868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7" name="Rounded Rectangle 188">
            <a:extLst>
              <a:ext uri="{FF2B5EF4-FFF2-40B4-BE49-F238E27FC236}">
                <a16:creationId xmlns:a16="http://schemas.microsoft.com/office/drawing/2014/main" id="{8BAB35C8-AB3A-8450-FFA7-110842D23F1C}"/>
              </a:ext>
            </a:extLst>
          </p:cNvPr>
          <p:cNvSpPr/>
          <p:nvPr/>
        </p:nvSpPr>
        <p:spPr>
          <a:xfrm>
            <a:off x="1406930" y="1514645"/>
            <a:ext cx="673090" cy="440034"/>
          </a:xfrm>
          <a:prstGeom prst="roundRect">
            <a:avLst>
              <a:gd name="adj" fmla="val 21232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cxnSp>
        <p:nvCxnSpPr>
          <p:cNvPr id="299" name="Straight Arrow Connector 298">
            <a:extLst>
              <a:ext uri="{FF2B5EF4-FFF2-40B4-BE49-F238E27FC236}">
                <a16:creationId xmlns:a16="http://schemas.microsoft.com/office/drawing/2014/main" id="{29A7CED3-6DD8-AD87-F8A2-34FBD5209046}"/>
              </a:ext>
            </a:extLst>
          </p:cNvPr>
          <p:cNvCxnSpPr>
            <a:cxnSpLocks/>
          </p:cNvCxnSpPr>
          <p:nvPr/>
        </p:nvCxnSpPr>
        <p:spPr>
          <a:xfrm>
            <a:off x="1210279" y="2062318"/>
            <a:ext cx="1024188" cy="1589424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0" name="Straight Arrow Connector 299">
            <a:extLst>
              <a:ext uri="{FF2B5EF4-FFF2-40B4-BE49-F238E27FC236}">
                <a16:creationId xmlns:a16="http://schemas.microsoft.com/office/drawing/2014/main" id="{D606EF28-676C-D6C2-DC0A-B5A827A38084}"/>
              </a:ext>
            </a:extLst>
          </p:cNvPr>
          <p:cNvCxnSpPr>
            <a:cxnSpLocks/>
          </p:cNvCxnSpPr>
          <p:nvPr/>
        </p:nvCxnSpPr>
        <p:spPr>
          <a:xfrm>
            <a:off x="1209801" y="2020647"/>
            <a:ext cx="2469930" cy="1576569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1" name="Straight Arrow Connector 300">
            <a:extLst>
              <a:ext uri="{FF2B5EF4-FFF2-40B4-BE49-F238E27FC236}">
                <a16:creationId xmlns:a16="http://schemas.microsoft.com/office/drawing/2014/main" id="{4E2A3D33-7A84-FDF4-4ABA-C9B9F37AD579}"/>
              </a:ext>
            </a:extLst>
          </p:cNvPr>
          <p:cNvCxnSpPr>
            <a:cxnSpLocks/>
          </p:cNvCxnSpPr>
          <p:nvPr/>
        </p:nvCxnSpPr>
        <p:spPr>
          <a:xfrm flipH="1" flipV="1">
            <a:off x="1202221" y="1971693"/>
            <a:ext cx="1033421" cy="488501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2" name="Straight Arrow Connector 301">
            <a:extLst>
              <a:ext uri="{FF2B5EF4-FFF2-40B4-BE49-F238E27FC236}">
                <a16:creationId xmlns:a16="http://schemas.microsoft.com/office/drawing/2014/main" id="{D2CA2D63-B463-A202-4D83-FD117DFDBD96}"/>
              </a:ext>
            </a:extLst>
          </p:cNvPr>
          <p:cNvCxnSpPr>
            <a:cxnSpLocks/>
          </p:cNvCxnSpPr>
          <p:nvPr/>
        </p:nvCxnSpPr>
        <p:spPr>
          <a:xfrm flipH="1" flipV="1">
            <a:off x="1197828" y="1945403"/>
            <a:ext cx="2466282" cy="84901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3" name="Straight Arrow Connector 302">
            <a:extLst>
              <a:ext uri="{FF2B5EF4-FFF2-40B4-BE49-F238E27FC236}">
                <a16:creationId xmlns:a16="http://schemas.microsoft.com/office/drawing/2014/main" id="{6633190F-6569-F541-6501-7727A30444F6}"/>
              </a:ext>
            </a:extLst>
          </p:cNvPr>
          <p:cNvCxnSpPr>
            <a:cxnSpLocks/>
          </p:cNvCxnSpPr>
          <p:nvPr/>
        </p:nvCxnSpPr>
        <p:spPr>
          <a:xfrm>
            <a:off x="3729378" y="2267924"/>
            <a:ext cx="0" cy="1317940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4" name="Straight Arrow Connector 303">
            <a:extLst>
              <a:ext uri="{FF2B5EF4-FFF2-40B4-BE49-F238E27FC236}">
                <a16:creationId xmlns:a16="http://schemas.microsoft.com/office/drawing/2014/main" id="{968D8833-043F-BA4D-8D48-17864F54F460}"/>
              </a:ext>
            </a:extLst>
          </p:cNvPr>
          <p:cNvCxnSpPr>
            <a:cxnSpLocks/>
          </p:cNvCxnSpPr>
          <p:nvPr/>
        </p:nvCxnSpPr>
        <p:spPr>
          <a:xfrm>
            <a:off x="3930745" y="2267924"/>
            <a:ext cx="7894" cy="1313166"/>
          </a:xfrm>
          <a:prstGeom prst="straightConnector1">
            <a:avLst/>
          </a:prstGeom>
          <a:ln w="28575">
            <a:solidFill>
              <a:srgbClr val="E47676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5" name="Straight Arrow Connector 304">
            <a:extLst>
              <a:ext uri="{FF2B5EF4-FFF2-40B4-BE49-F238E27FC236}">
                <a16:creationId xmlns:a16="http://schemas.microsoft.com/office/drawing/2014/main" id="{E110E9EF-A5D8-7362-547C-11AB84547C08}"/>
              </a:ext>
            </a:extLst>
          </p:cNvPr>
          <p:cNvCxnSpPr>
            <a:cxnSpLocks/>
          </p:cNvCxnSpPr>
          <p:nvPr/>
        </p:nvCxnSpPr>
        <p:spPr>
          <a:xfrm>
            <a:off x="2310371" y="1630099"/>
            <a:ext cx="0" cy="1992879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6" name="Straight Arrow Connector 305">
            <a:extLst>
              <a:ext uri="{FF2B5EF4-FFF2-40B4-BE49-F238E27FC236}">
                <a16:creationId xmlns:a16="http://schemas.microsoft.com/office/drawing/2014/main" id="{058F371F-0D69-2249-29B2-61F0BF3C098C}"/>
              </a:ext>
            </a:extLst>
          </p:cNvPr>
          <p:cNvCxnSpPr>
            <a:cxnSpLocks/>
          </p:cNvCxnSpPr>
          <p:nvPr/>
        </p:nvCxnSpPr>
        <p:spPr>
          <a:xfrm>
            <a:off x="2511738" y="1611047"/>
            <a:ext cx="0" cy="2011454"/>
          </a:xfrm>
          <a:prstGeom prst="straightConnector1">
            <a:avLst/>
          </a:prstGeom>
          <a:ln w="28575">
            <a:solidFill>
              <a:srgbClr val="E47676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7" name="Straight Arrow Connector 306">
            <a:extLst>
              <a:ext uri="{FF2B5EF4-FFF2-40B4-BE49-F238E27FC236}">
                <a16:creationId xmlns:a16="http://schemas.microsoft.com/office/drawing/2014/main" id="{B443E0C1-6BDE-CFC6-628F-1120B9391E2F}"/>
              </a:ext>
            </a:extLst>
          </p:cNvPr>
          <p:cNvCxnSpPr>
            <a:cxnSpLocks/>
          </p:cNvCxnSpPr>
          <p:nvPr/>
        </p:nvCxnSpPr>
        <p:spPr>
          <a:xfrm>
            <a:off x="2711720" y="2496481"/>
            <a:ext cx="0" cy="1126020"/>
          </a:xfrm>
          <a:prstGeom prst="straightConnector1">
            <a:avLst/>
          </a:prstGeom>
          <a:ln w="28575">
            <a:solidFill>
              <a:srgbClr val="E47676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08" name="Rounded Rectangle 188">
            <a:extLst>
              <a:ext uri="{FF2B5EF4-FFF2-40B4-BE49-F238E27FC236}">
                <a16:creationId xmlns:a16="http://schemas.microsoft.com/office/drawing/2014/main" id="{F20092A9-712D-62D6-A7C1-724AFFEB7608}"/>
              </a:ext>
            </a:extLst>
          </p:cNvPr>
          <p:cNvSpPr/>
          <p:nvPr/>
        </p:nvSpPr>
        <p:spPr>
          <a:xfrm>
            <a:off x="2831030" y="1576688"/>
            <a:ext cx="673090" cy="440034"/>
          </a:xfrm>
          <a:prstGeom prst="roundRect">
            <a:avLst>
              <a:gd name="adj" fmla="val 21232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0B29EB16-4CED-6DFC-5554-8DEDE09DB326}"/>
              </a:ext>
            </a:extLst>
          </p:cNvPr>
          <p:cNvSpPr/>
          <p:nvPr/>
        </p:nvSpPr>
        <p:spPr>
          <a:xfrm>
            <a:off x="2835469" y="1581100"/>
            <a:ext cx="69364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BET</a:t>
            </a:r>
            <a:r>
              <a:rPr lang="en-US" sz="700" baseline="-46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23FC8C24-9528-1A85-27C9-897B33357614}"/>
              </a:ext>
            </a:extLst>
          </p:cNvPr>
          <p:cNvSpPr txBox="1"/>
          <p:nvPr/>
        </p:nvSpPr>
        <p:spPr>
          <a:xfrm>
            <a:off x="1420712" y="1519943"/>
            <a:ext cx="6525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inj(</a:t>
            </a:r>
            <a:r>
              <a:rPr lang="en-US" sz="700" baseline="-8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900" baseline="-1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309" name="Group 8">
            <a:extLst>
              <a:ext uri="{FF2B5EF4-FFF2-40B4-BE49-F238E27FC236}">
                <a16:creationId xmlns:a16="http://schemas.microsoft.com/office/drawing/2014/main" id="{A06CD137-98F6-DA45-B88C-AE673A700631}"/>
              </a:ext>
            </a:extLst>
          </p:cNvPr>
          <p:cNvGrpSpPr/>
          <p:nvPr/>
        </p:nvGrpSpPr>
        <p:grpSpPr>
          <a:xfrm>
            <a:off x="1432694" y="2021602"/>
            <a:ext cx="846116" cy="416491"/>
            <a:chOff x="4399229" y="5482567"/>
            <a:chExt cx="1026359" cy="505213"/>
          </a:xfrm>
        </p:grpSpPr>
        <p:sp>
          <p:nvSpPr>
            <p:cNvPr id="310" name="Rounded Rectangle 125">
              <a:extLst>
                <a:ext uri="{FF2B5EF4-FFF2-40B4-BE49-F238E27FC236}">
                  <a16:creationId xmlns:a16="http://schemas.microsoft.com/office/drawing/2014/main" id="{93385312-6802-1F2A-4092-E98F60C056B7}"/>
                </a:ext>
              </a:extLst>
            </p:cNvPr>
            <p:cNvSpPr/>
            <p:nvPr/>
          </p:nvSpPr>
          <p:spPr>
            <a:xfrm rot="1235295">
              <a:off x="4468843" y="5565255"/>
              <a:ext cx="819333" cy="4225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BDF5C2B9-297A-A2E5-D2C6-AA2291A7799B}"/>
                </a:ext>
              </a:extLst>
            </p:cNvPr>
            <p:cNvSpPr txBox="1"/>
            <p:nvPr/>
          </p:nvSpPr>
          <p:spPr>
            <a:xfrm>
              <a:off x="4399229" y="5482567"/>
              <a:ext cx="1026359" cy="280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kumimoji="0" lang="en-US" sz="9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inj(</a:t>
              </a:r>
              <a:r>
                <a:rPr kumimoji="0" lang="en-US" sz="600" b="0" i="0" u="none" strike="noStrike" kern="1200" cap="none" spc="0" normalizeH="0" baseline="-6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en-US" sz="9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  <a:r>
                <a:rPr kumimoji="0" lang="en-US" sz="900" b="0" i="0" u="none" strike="noStrike" kern="1200" cap="none" spc="0" normalizeH="0" baseline="-1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*</a:t>
              </a:r>
              <a:r>
                <a:rPr kumimoji="0" lang="en-US" sz="9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312" name="Group 8">
            <a:extLst>
              <a:ext uri="{FF2B5EF4-FFF2-40B4-BE49-F238E27FC236}">
                <a16:creationId xmlns:a16="http://schemas.microsoft.com/office/drawing/2014/main" id="{4D0C6357-993C-EC45-AF40-2FC411FDF85B}"/>
              </a:ext>
            </a:extLst>
          </p:cNvPr>
          <p:cNvGrpSpPr/>
          <p:nvPr/>
        </p:nvGrpSpPr>
        <p:grpSpPr>
          <a:xfrm>
            <a:off x="1189121" y="2318590"/>
            <a:ext cx="692704" cy="531653"/>
            <a:chOff x="4496452" y="5502908"/>
            <a:chExt cx="840268" cy="424812"/>
          </a:xfrm>
        </p:grpSpPr>
        <p:sp>
          <p:nvSpPr>
            <p:cNvPr id="313" name="Rounded Rectangle 125">
              <a:extLst>
                <a:ext uri="{FF2B5EF4-FFF2-40B4-BE49-F238E27FC236}">
                  <a16:creationId xmlns:a16="http://schemas.microsoft.com/office/drawing/2014/main" id="{72F7526C-AE14-95D6-5D0C-DA7EF9B06098}"/>
                </a:ext>
              </a:extLst>
            </p:cNvPr>
            <p:cNvSpPr/>
            <p:nvPr/>
          </p:nvSpPr>
          <p:spPr>
            <a:xfrm rot="1235295">
              <a:off x="4496452" y="5502908"/>
              <a:ext cx="840268" cy="424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4" name="TextBox 313">
              <a:extLst>
                <a:ext uri="{FF2B5EF4-FFF2-40B4-BE49-F238E27FC236}">
                  <a16:creationId xmlns:a16="http://schemas.microsoft.com/office/drawing/2014/main" id="{8D3FFD8E-70CC-F2A7-0927-C710E210C4A7}"/>
                </a:ext>
              </a:extLst>
            </p:cNvPr>
            <p:cNvSpPr txBox="1"/>
            <p:nvPr/>
          </p:nvSpPr>
          <p:spPr>
            <a:xfrm>
              <a:off x="4584582" y="5560870"/>
              <a:ext cx="745174" cy="184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lang="en-US" sz="9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BeT</a:t>
              </a:r>
              <a:r>
                <a:rPr lang="en-US" sz="700" baseline="-46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5" name="Group 8">
            <a:extLst>
              <a:ext uri="{FF2B5EF4-FFF2-40B4-BE49-F238E27FC236}">
                <a16:creationId xmlns:a16="http://schemas.microsoft.com/office/drawing/2014/main" id="{CE91C622-BF38-AB9D-7AB0-AF3D9B477E2C}"/>
              </a:ext>
            </a:extLst>
          </p:cNvPr>
          <p:cNvGrpSpPr/>
          <p:nvPr/>
        </p:nvGrpSpPr>
        <p:grpSpPr>
          <a:xfrm>
            <a:off x="2949982" y="3023233"/>
            <a:ext cx="643234" cy="531653"/>
            <a:chOff x="4549499" y="5508612"/>
            <a:chExt cx="780257" cy="424812"/>
          </a:xfrm>
        </p:grpSpPr>
        <p:sp>
          <p:nvSpPr>
            <p:cNvPr id="316" name="Rounded Rectangle 125">
              <a:extLst>
                <a:ext uri="{FF2B5EF4-FFF2-40B4-BE49-F238E27FC236}">
                  <a16:creationId xmlns:a16="http://schemas.microsoft.com/office/drawing/2014/main" id="{D73A952D-C949-E5A8-B14F-9E0D4432D49D}"/>
                </a:ext>
              </a:extLst>
            </p:cNvPr>
            <p:cNvSpPr/>
            <p:nvPr/>
          </p:nvSpPr>
          <p:spPr>
            <a:xfrm rot="1235295">
              <a:off x="4549499" y="5508612"/>
              <a:ext cx="626627" cy="424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" name="TextBox 316">
              <a:extLst>
                <a:ext uri="{FF2B5EF4-FFF2-40B4-BE49-F238E27FC236}">
                  <a16:creationId xmlns:a16="http://schemas.microsoft.com/office/drawing/2014/main" id="{7F9F2DF4-6A40-2D35-1C9E-078BC6FE0E73}"/>
                </a:ext>
              </a:extLst>
            </p:cNvPr>
            <p:cNvSpPr txBox="1"/>
            <p:nvPr/>
          </p:nvSpPr>
          <p:spPr>
            <a:xfrm>
              <a:off x="4584582" y="5560870"/>
              <a:ext cx="745174" cy="184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lang="en-US" sz="9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BeT</a:t>
              </a:r>
              <a:r>
                <a:rPr lang="en-US" sz="700" baseline="-46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18" name="Rounded Rectangle 125">
            <a:extLst>
              <a:ext uri="{FF2B5EF4-FFF2-40B4-BE49-F238E27FC236}">
                <a16:creationId xmlns:a16="http://schemas.microsoft.com/office/drawing/2014/main" id="{A524EAFC-DE79-CD99-EB0E-FF0D8F5A19B6}"/>
              </a:ext>
            </a:extLst>
          </p:cNvPr>
          <p:cNvSpPr/>
          <p:nvPr/>
        </p:nvSpPr>
        <p:spPr>
          <a:xfrm rot="21148835">
            <a:off x="2935352" y="2072768"/>
            <a:ext cx="591343" cy="53165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83D0CA35-7651-4234-1B6C-115205F6A13B}"/>
              </a:ext>
            </a:extLst>
          </p:cNvPr>
          <p:cNvSpPr txBox="1"/>
          <p:nvPr/>
        </p:nvSpPr>
        <p:spPr>
          <a:xfrm>
            <a:off x="3081227" y="2005560"/>
            <a:ext cx="4301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 err="1">
                <a:effectLst>
                  <a:glow rad="3048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 err="1">
                <a:effectLst>
                  <a:glow rad="3048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ISC</a:t>
            </a:r>
            <a:endParaRPr lang="en-US" sz="900" dirty="0">
              <a:effectLst>
                <a:glow rad="3048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18A3BDE7-FC7F-9D9C-8220-BCF95B283F1D}"/>
              </a:ext>
            </a:extLst>
          </p:cNvPr>
          <p:cNvSpPr txBox="1"/>
          <p:nvPr/>
        </p:nvSpPr>
        <p:spPr>
          <a:xfrm>
            <a:off x="2977616" y="2198496"/>
            <a:ext cx="5787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  <a:endParaRPr lang="en-US" sz="9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9" name="Rounded Rectangle 64">
            <a:extLst>
              <a:ext uri="{FF2B5EF4-FFF2-40B4-BE49-F238E27FC236}">
                <a16:creationId xmlns:a16="http://schemas.microsoft.com/office/drawing/2014/main" id="{9DC6B01D-C499-919F-1D72-346C5220B50E}"/>
              </a:ext>
            </a:extLst>
          </p:cNvPr>
          <p:cNvSpPr/>
          <p:nvPr/>
        </p:nvSpPr>
        <p:spPr>
          <a:xfrm>
            <a:off x="2009339" y="2678867"/>
            <a:ext cx="479808" cy="3943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14FD3FB7-13DB-8E78-12B1-7DD13DFC766F}"/>
              </a:ext>
            </a:extLst>
          </p:cNvPr>
          <p:cNvSpPr/>
          <p:nvPr/>
        </p:nvSpPr>
        <p:spPr>
          <a:xfrm>
            <a:off x="1957863" y="2669937"/>
            <a:ext cx="6104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00" baseline="-8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A*)</a:t>
            </a:r>
          </a:p>
        </p:txBody>
      </p:sp>
      <p:sp>
        <p:nvSpPr>
          <p:cNvPr id="333" name="Rounded Rectangle 64">
            <a:extLst>
              <a:ext uri="{FF2B5EF4-FFF2-40B4-BE49-F238E27FC236}">
                <a16:creationId xmlns:a16="http://schemas.microsoft.com/office/drawing/2014/main" id="{128E9DF0-5BA6-E3F8-2D8C-BE65FBA14A1C}"/>
              </a:ext>
            </a:extLst>
          </p:cNvPr>
          <p:cNvSpPr/>
          <p:nvPr/>
        </p:nvSpPr>
        <p:spPr>
          <a:xfrm>
            <a:off x="2266978" y="2897093"/>
            <a:ext cx="479808" cy="4465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861DDC89-7907-C112-0CD5-8E55D88B3F74}"/>
              </a:ext>
            </a:extLst>
          </p:cNvPr>
          <p:cNvSpPr/>
          <p:nvPr/>
        </p:nvSpPr>
        <p:spPr>
          <a:xfrm>
            <a:off x="2196452" y="2935791"/>
            <a:ext cx="6104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nr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00" baseline="-8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A*)</a:t>
            </a:r>
          </a:p>
        </p:txBody>
      </p:sp>
      <p:sp>
        <p:nvSpPr>
          <p:cNvPr id="335" name="Rounded Rectangle 64">
            <a:extLst>
              <a:ext uri="{FF2B5EF4-FFF2-40B4-BE49-F238E27FC236}">
                <a16:creationId xmlns:a16="http://schemas.microsoft.com/office/drawing/2014/main" id="{9F041810-106E-2EED-9EC8-E2F3B149ADAA}"/>
              </a:ext>
            </a:extLst>
          </p:cNvPr>
          <p:cNvSpPr/>
          <p:nvPr/>
        </p:nvSpPr>
        <p:spPr>
          <a:xfrm>
            <a:off x="2491358" y="3150716"/>
            <a:ext cx="479808" cy="4465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868127AB-90A6-C49E-E86B-6015593672BF}"/>
              </a:ext>
            </a:extLst>
          </p:cNvPr>
          <p:cNvSpPr/>
          <p:nvPr/>
        </p:nvSpPr>
        <p:spPr>
          <a:xfrm>
            <a:off x="2420832" y="3189414"/>
            <a:ext cx="6104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nr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00" baseline="-8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A*)</a:t>
            </a:r>
          </a:p>
        </p:txBody>
      </p:sp>
      <p:sp>
        <p:nvSpPr>
          <p:cNvPr id="337" name="Rounded Rectangle 64">
            <a:extLst>
              <a:ext uri="{FF2B5EF4-FFF2-40B4-BE49-F238E27FC236}">
                <a16:creationId xmlns:a16="http://schemas.microsoft.com/office/drawing/2014/main" id="{DB8207BE-7FA1-B710-DF75-CCEB84B016B2}"/>
              </a:ext>
            </a:extLst>
          </p:cNvPr>
          <p:cNvSpPr/>
          <p:nvPr/>
        </p:nvSpPr>
        <p:spPr>
          <a:xfrm>
            <a:off x="3432180" y="2565246"/>
            <a:ext cx="479808" cy="3943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4D96EFAA-B80D-7835-2C93-28BF88A23BA2}"/>
              </a:ext>
            </a:extLst>
          </p:cNvPr>
          <p:cNvSpPr/>
          <p:nvPr/>
        </p:nvSpPr>
        <p:spPr>
          <a:xfrm>
            <a:off x="3380704" y="2556316"/>
            <a:ext cx="6104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00" baseline="-8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S*)</a:t>
            </a:r>
          </a:p>
        </p:txBody>
      </p:sp>
      <p:sp>
        <p:nvSpPr>
          <p:cNvPr id="339" name="Rounded Rectangle 64">
            <a:extLst>
              <a:ext uri="{FF2B5EF4-FFF2-40B4-BE49-F238E27FC236}">
                <a16:creationId xmlns:a16="http://schemas.microsoft.com/office/drawing/2014/main" id="{ABCD5809-2A8E-E6E6-EE92-2BBA24BE6725}"/>
              </a:ext>
            </a:extLst>
          </p:cNvPr>
          <p:cNvSpPr/>
          <p:nvPr/>
        </p:nvSpPr>
        <p:spPr>
          <a:xfrm>
            <a:off x="3699345" y="2921589"/>
            <a:ext cx="479808" cy="4465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7E7A6DC8-200E-8CE2-F184-2668B8E7ECF4}"/>
              </a:ext>
            </a:extLst>
          </p:cNvPr>
          <p:cNvSpPr/>
          <p:nvPr/>
        </p:nvSpPr>
        <p:spPr>
          <a:xfrm>
            <a:off x="3628819" y="2936472"/>
            <a:ext cx="6104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nr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00" baseline="-8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S*)</a:t>
            </a:r>
          </a:p>
        </p:txBody>
      </p:sp>
      <p:grpSp>
        <p:nvGrpSpPr>
          <p:cNvPr id="341" name="Group 8">
            <a:extLst>
              <a:ext uri="{FF2B5EF4-FFF2-40B4-BE49-F238E27FC236}">
                <a16:creationId xmlns:a16="http://schemas.microsoft.com/office/drawing/2014/main" id="{0233B3F3-DAD4-4E85-D3C5-C6521F40F7FC}"/>
              </a:ext>
            </a:extLst>
          </p:cNvPr>
          <p:cNvGrpSpPr/>
          <p:nvPr/>
        </p:nvGrpSpPr>
        <p:grpSpPr>
          <a:xfrm>
            <a:off x="1631396" y="1756432"/>
            <a:ext cx="846116" cy="416491"/>
            <a:chOff x="4399229" y="5482567"/>
            <a:chExt cx="1026359" cy="505213"/>
          </a:xfrm>
        </p:grpSpPr>
        <p:sp>
          <p:nvSpPr>
            <p:cNvPr id="342" name="Rounded Rectangle 125">
              <a:extLst>
                <a:ext uri="{FF2B5EF4-FFF2-40B4-BE49-F238E27FC236}">
                  <a16:creationId xmlns:a16="http://schemas.microsoft.com/office/drawing/2014/main" id="{7E5DDD3E-3D14-AD30-726F-57EED424DE75}"/>
                </a:ext>
              </a:extLst>
            </p:cNvPr>
            <p:cNvSpPr/>
            <p:nvPr/>
          </p:nvSpPr>
          <p:spPr>
            <a:xfrm rot="1235295">
              <a:off x="4468843" y="5565255"/>
              <a:ext cx="819333" cy="4225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3" name="TextBox 342">
              <a:extLst>
                <a:ext uri="{FF2B5EF4-FFF2-40B4-BE49-F238E27FC236}">
                  <a16:creationId xmlns:a16="http://schemas.microsoft.com/office/drawing/2014/main" id="{1B9E8426-6CD4-A6FD-5323-519F47E8EDA7}"/>
                </a:ext>
              </a:extLst>
            </p:cNvPr>
            <p:cNvSpPr txBox="1"/>
            <p:nvPr/>
          </p:nvSpPr>
          <p:spPr>
            <a:xfrm>
              <a:off x="4399229" y="5482567"/>
              <a:ext cx="1026359" cy="280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kumimoji="0" lang="en-US" sz="9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inj</a:t>
              </a:r>
              <a:r>
                <a:rPr kumimoji="0" lang="en-US" sz="9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(S</a:t>
              </a:r>
              <a:r>
                <a:rPr kumimoji="0" lang="en-US" sz="900" b="0" i="0" u="none" strike="noStrike" kern="1200" cap="none" spc="0" normalizeH="0" baseline="-1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*</a:t>
              </a:r>
              <a:r>
                <a:rPr kumimoji="0" lang="en-US" sz="9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14F5251A-F02B-A6DD-37D2-1328436A03F7}"/>
              </a:ext>
            </a:extLst>
          </p:cNvPr>
          <p:cNvCxnSpPr/>
          <p:nvPr/>
        </p:nvCxnSpPr>
        <p:spPr>
          <a:xfrm>
            <a:off x="2233209" y="3653726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1F4BB64F-205F-01A6-62EF-8BE5FF3ACF48}"/>
              </a:ext>
            </a:extLst>
          </p:cNvPr>
          <p:cNvCxnSpPr/>
          <p:nvPr/>
        </p:nvCxnSpPr>
        <p:spPr>
          <a:xfrm>
            <a:off x="2233209" y="2472112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FD1FF604-5BF5-DF8C-BEB2-F781C87A6146}"/>
              </a:ext>
            </a:extLst>
          </p:cNvPr>
          <p:cNvCxnSpPr/>
          <p:nvPr/>
        </p:nvCxnSpPr>
        <p:spPr>
          <a:xfrm>
            <a:off x="2233209" y="1576949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477299D0-AB2A-0740-BD40-05DB4E392639}"/>
              </a:ext>
            </a:extLst>
          </p:cNvPr>
          <p:cNvCxnSpPr/>
          <p:nvPr/>
        </p:nvCxnSpPr>
        <p:spPr>
          <a:xfrm>
            <a:off x="2233209" y="2550886"/>
            <a:ext cx="522775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D9AC06E6-CE0E-A0F6-39A8-A9C99BAC1458}"/>
              </a:ext>
            </a:extLst>
          </p:cNvPr>
          <p:cNvCxnSpPr/>
          <p:nvPr/>
        </p:nvCxnSpPr>
        <p:spPr>
          <a:xfrm>
            <a:off x="3679107" y="3603926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B2376859-F343-E305-193E-BA8C8879BC95}"/>
              </a:ext>
            </a:extLst>
          </p:cNvPr>
          <p:cNvCxnSpPr/>
          <p:nvPr/>
        </p:nvCxnSpPr>
        <p:spPr>
          <a:xfrm>
            <a:off x="3669845" y="2240652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87E187FB-05EF-8457-E10C-26DBF88DEED7}"/>
              </a:ext>
            </a:extLst>
          </p:cNvPr>
          <p:cNvCxnSpPr/>
          <p:nvPr/>
        </p:nvCxnSpPr>
        <p:spPr>
          <a:xfrm>
            <a:off x="3669845" y="2040136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0594182F-0EFE-55EA-8F1E-528577564BD8}"/>
              </a:ext>
            </a:extLst>
          </p:cNvPr>
          <p:cNvCxnSpPr/>
          <p:nvPr/>
        </p:nvCxnSpPr>
        <p:spPr>
          <a:xfrm>
            <a:off x="5306309" y="3525849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745CC882-8CEA-7480-D61E-B5122B0A0ED0}"/>
              </a:ext>
            </a:extLst>
          </p:cNvPr>
          <p:cNvCxnSpPr/>
          <p:nvPr/>
        </p:nvCxnSpPr>
        <p:spPr>
          <a:xfrm>
            <a:off x="5306309" y="1785944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43009AAD-4397-3BFE-1364-1B6DB2DA3F8F}"/>
              </a:ext>
            </a:extLst>
          </p:cNvPr>
          <p:cNvCxnSpPr/>
          <p:nvPr/>
        </p:nvCxnSpPr>
        <p:spPr>
          <a:xfrm>
            <a:off x="5300468" y="2078959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5" name="TextBox 344">
            <a:extLst>
              <a:ext uri="{FF2B5EF4-FFF2-40B4-BE49-F238E27FC236}">
                <a16:creationId xmlns:a16="http://schemas.microsoft.com/office/drawing/2014/main" id="{810CDB4C-4842-D5D2-D237-99496393DBD8}"/>
              </a:ext>
            </a:extLst>
          </p:cNvPr>
          <p:cNvSpPr txBox="1"/>
          <p:nvPr/>
        </p:nvSpPr>
        <p:spPr>
          <a:xfrm>
            <a:off x="1857152" y="2322942"/>
            <a:ext cx="6282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9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mig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37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/>
      <p:bldP spid="247" grpId="0" animBg="1"/>
      <p:bldP spid="248" grpId="0"/>
      <p:bldP spid="250" grpId="0" animBg="1"/>
      <p:bldP spid="251" grpId="0"/>
      <p:bldP spid="253" grpId="0" animBg="1"/>
      <p:bldP spid="254" grpId="0" animBg="1"/>
      <p:bldP spid="255" grpId="0"/>
      <p:bldP spid="264" grpId="0" animBg="1"/>
      <p:bldP spid="265" grpId="0" animBg="1"/>
      <p:bldP spid="266" grpId="0"/>
      <p:bldP spid="267" grpId="0"/>
      <p:bldP spid="269" grpId="0" animBg="1"/>
      <p:bldP spid="270" grpId="0"/>
      <p:bldP spid="232" grpId="0" animBg="1"/>
      <p:bldP spid="229" grpId="0"/>
      <p:bldP spid="221" grpId="0"/>
      <p:bldP spid="223" grpId="0"/>
      <p:bldP spid="297" grpId="0" animBg="1"/>
      <p:bldP spid="308" grpId="0" animBg="1"/>
      <p:bldP spid="298" grpId="0"/>
      <p:bldP spid="260" grpId="0"/>
      <p:bldP spid="318" grpId="0" animBg="1"/>
      <p:bldP spid="272" grpId="0"/>
      <p:bldP spid="257" grpId="0"/>
      <p:bldP spid="330" grpId="0"/>
      <p:bldP spid="333" grpId="0" animBg="1"/>
      <p:bldP spid="334" grpId="0"/>
      <p:bldP spid="335" grpId="0" animBg="1"/>
      <p:bldP spid="336" grpId="0"/>
      <p:bldP spid="337" grpId="0" animBg="1"/>
      <p:bldP spid="338" grpId="0"/>
      <p:bldP spid="339" grpId="0" animBg="1"/>
      <p:bldP spid="340" grpId="0"/>
      <p:bldP spid="3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EB19A4-CFDA-9A2F-5E5A-3AA6568FD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28" y="1380921"/>
            <a:ext cx="1209675" cy="31337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21CC9E-FB27-46DC-8193-B2718DDE48D1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Energy and Electron Transfer</a:t>
            </a:r>
          </a:p>
        </p:txBody>
      </p:sp>
      <p:pic>
        <p:nvPicPr>
          <p:cNvPr id="97" name="Picture 2" descr="http://photobiology.info/Jones_files/Jones-Figure6.png">
            <a:extLst>
              <a:ext uri="{FF2B5EF4-FFF2-40B4-BE49-F238E27FC236}">
                <a16:creationId xmlns:a16="http://schemas.microsoft.com/office/drawing/2014/main" id="{1A22554B-A8CE-4882-B26A-7425176E3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6235" y="1483378"/>
            <a:ext cx="5691412" cy="3711375"/>
          </a:xfrm>
          <a:prstGeom prst="rect">
            <a:avLst/>
          </a:prstGeom>
          <a:noFill/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65221D55-D4C9-4550-A419-6153043DD921}"/>
              </a:ext>
            </a:extLst>
          </p:cNvPr>
          <p:cNvSpPr txBox="1"/>
          <p:nvPr/>
        </p:nvSpPr>
        <p:spPr>
          <a:xfrm>
            <a:off x="7065265" y="853254"/>
            <a:ext cx="4570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prstClr val="black"/>
                </a:solidFill>
                <a:latin typeface="Calibri"/>
              </a:rPr>
              <a:t>Photosynthesis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C433DDB-14F2-441E-BBC2-30485602B7C9}"/>
              </a:ext>
            </a:extLst>
          </p:cNvPr>
          <p:cNvGrpSpPr/>
          <p:nvPr/>
        </p:nvGrpSpPr>
        <p:grpSpPr>
          <a:xfrm>
            <a:off x="377083" y="5961417"/>
            <a:ext cx="5839108" cy="587911"/>
            <a:chOff x="175480" y="5294837"/>
            <a:chExt cx="5544123" cy="558210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C86F8D54-3FDC-40D8-AE3D-D70ABB358169}"/>
                </a:ext>
              </a:extLst>
            </p:cNvPr>
            <p:cNvGrpSpPr/>
            <p:nvPr/>
          </p:nvGrpSpPr>
          <p:grpSpPr>
            <a:xfrm>
              <a:off x="2720433" y="5304651"/>
              <a:ext cx="1592694" cy="541849"/>
              <a:chOff x="3886352" y="5057077"/>
              <a:chExt cx="2552807" cy="868486"/>
            </a:xfrm>
          </p:grpSpPr>
          <p:sp>
            <p:nvSpPr>
              <p:cNvPr id="197" name="Right Brace 196">
                <a:extLst>
                  <a:ext uri="{FF2B5EF4-FFF2-40B4-BE49-F238E27FC236}">
                    <a16:creationId xmlns:a16="http://schemas.microsoft.com/office/drawing/2014/main" id="{B461CB90-E34C-4410-9CC8-2B0477B65579}"/>
                  </a:ext>
                </a:extLst>
              </p:cNvPr>
              <p:cNvSpPr/>
              <p:nvPr/>
            </p:nvSpPr>
            <p:spPr>
              <a:xfrm rot="5400000">
                <a:off x="4938552" y="4004877"/>
                <a:ext cx="448408" cy="2552807"/>
              </a:xfrm>
              <a:prstGeom prst="rightBrac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33C71575-0DB1-4269-9DBE-54E66B214291}"/>
                  </a:ext>
                </a:extLst>
              </p:cNvPr>
              <p:cNvSpPr txBox="1"/>
              <p:nvPr/>
            </p:nvSpPr>
            <p:spPr>
              <a:xfrm>
                <a:off x="4218038" y="5504011"/>
                <a:ext cx="1896421" cy="421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0000"/>
                    </a:solidFill>
                    <a:latin typeface="Calibri"/>
                  </a:rPr>
                  <a:t>Triplet Sensitizer</a:t>
                </a:r>
              </a:p>
            </p:txBody>
          </p: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50C2A001-2467-42C9-9F1C-DFB53B0EBE56}"/>
                </a:ext>
              </a:extLst>
            </p:cNvPr>
            <p:cNvGrpSpPr/>
            <p:nvPr/>
          </p:nvGrpSpPr>
          <p:grpSpPr>
            <a:xfrm>
              <a:off x="1025431" y="5303909"/>
              <a:ext cx="1254903" cy="549138"/>
              <a:chOff x="1169561" y="5055896"/>
              <a:chExt cx="2011387" cy="880170"/>
            </a:xfrm>
          </p:grpSpPr>
          <p:sp>
            <p:nvSpPr>
              <p:cNvPr id="195" name="Right Brace 194">
                <a:extLst>
                  <a:ext uri="{FF2B5EF4-FFF2-40B4-BE49-F238E27FC236}">
                    <a16:creationId xmlns:a16="http://schemas.microsoft.com/office/drawing/2014/main" id="{482E8D0F-4586-4C25-9028-084FC3E8AC6B}"/>
                  </a:ext>
                </a:extLst>
              </p:cNvPr>
              <p:cNvSpPr/>
              <p:nvPr/>
            </p:nvSpPr>
            <p:spPr>
              <a:xfrm rot="5400000">
                <a:off x="1951051" y="4274406"/>
                <a:ext cx="448408" cy="2011387"/>
              </a:xfrm>
              <a:prstGeom prst="rightBrac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F24B85A5-DAC4-4B91-B4FF-A9F449712302}"/>
                  </a:ext>
                </a:extLst>
              </p:cNvPr>
              <p:cNvSpPr txBox="1"/>
              <p:nvPr/>
            </p:nvSpPr>
            <p:spPr>
              <a:xfrm>
                <a:off x="1342025" y="5514516"/>
                <a:ext cx="1618590" cy="421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4F81BD">
                        <a:lumMod val="75000"/>
                      </a:srgbClr>
                    </a:solidFill>
                    <a:latin typeface="Calibri"/>
                  </a:rPr>
                  <a:t>Annihilator</a:t>
                </a:r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C107E088-8927-42F4-99E3-AE3C452B47AF}"/>
                </a:ext>
              </a:extLst>
            </p:cNvPr>
            <p:cNvGrpSpPr/>
            <p:nvPr/>
          </p:nvGrpSpPr>
          <p:grpSpPr>
            <a:xfrm>
              <a:off x="175480" y="5294837"/>
              <a:ext cx="1009839" cy="553490"/>
              <a:chOff x="-192759" y="5041355"/>
              <a:chExt cx="1618593" cy="887145"/>
            </a:xfrm>
          </p:grpSpPr>
          <p:sp>
            <p:nvSpPr>
              <p:cNvPr id="193" name="Right Brace 192">
                <a:extLst>
                  <a:ext uri="{FF2B5EF4-FFF2-40B4-BE49-F238E27FC236}">
                    <a16:creationId xmlns:a16="http://schemas.microsoft.com/office/drawing/2014/main" id="{E6761AFE-1E73-4587-9249-584B7A76940D}"/>
                  </a:ext>
                </a:extLst>
              </p:cNvPr>
              <p:cNvSpPr/>
              <p:nvPr/>
            </p:nvSpPr>
            <p:spPr>
              <a:xfrm rot="5400000">
                <a:off x="567059" y="5000532"/>
                <a:ext cx="448408" cy="530054"/>
              </a:xfrm>
              <a:prstGeom prst="rightBrac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7BF48196-C0B4-473B-AEB9-E6D13FD4ECF1}"/>
                  </a:ext>
                </a:extLst>
              </p:cNvPr>
              <p:cNvSpPr txBox="1"/>
              <p:nvPr/>
            </p:nvSpPr>
            <p:spPr>
              <a:xfrm>
                <a:off x="-192759" y="5506951"/>
                <a:ext cx="1618593" cy="421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e</a:t>
                </a:r>
                <a:r>
                  <a:rPr lang="en-US" sz="1200" baseline="30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-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 Acceptor</a:t>
                </a:r>
              </a:p>
            </p:txBody>
          </p: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E869DFC1-32AA-4420-B5D1-D1A92E20DF45}"/>
                </a:ext>
              </a:extLst>
            </p:cNvPr>
            <p:cNvGrpSpPr/>
            <p:nvPr/>
          </p:nvGrpSpPr>
          <p:grpSpPr>
            <a:xfrm>
              <a:off x="4416573" y="5295081"/>
              <a:ext cx="1303030" cy="547770"/>
              <a:chOff x="6604966" y="5041750"/>
              <a:chExt cx="2088528" cy="877978"/>
            </a:xfrm>
          </p:grpSpPr>
          <p:sp>
            <p:nvSpPr>
              <p:cNvPr id="191" name="Right Brace 190">
                <a:extLst>
                  <a:ext uri="{FF2B5EF4-FFF2-40B4-BE49-F238E27FC236}">
                    <a16:creationId xmlns:a16="http://schemas.microsoft.com/office/drawing/2014/main" id="{97C04941-0094-41A5-82A7-45F2A40CDFB6}"/>
                  </a:ext>
                </a:extLst>
              </p:cNvPr>
              <p:cNvSpPr/>
              <p:nvPr/>
            </p:nvSpPr>
            <p:spPr>
              <a:xfrm rot="5400000">
                <a:off x="7413624" y="4590347"/>
                <a:ext cx="448409" cy="1351215"/>
              </a:xfrm>
              <a:prstGeom prst="rightBrace">
                <a:avLst/>
              </a:prstGeom>
              <a:ln w="1905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29C434FB-9681-4E36-A669-DECB1B4F77C4}"/>
                  </a:ext>
                </a:extLst>
              </p:cNvPr>
              <p:cNvSpPr txBox="1"/>
              <p:nvPr/>
            </p:nvSpPr>
            <p:spPr>
              <a:xfrm>
                <a:off x="6604966" y="5498178"/>
                <a:ext cx="2088528" cy="421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9900"/>
                    </a:solidFill>
                    <a:latin typeface="Calibri"/>
                  </a:rPr>
                  <a:t>Singlet Sensitizer</a:t>
                </a:r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079BAE-7E21-455F-866C-C5A6D32D0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4884" y="6356352"/>
            <a:ext cx="538915" cy="365125"/>
          </a:xfrm>
        </p:spPr>
        <p:txBody>
          <a:bodyPr/>
          <a:lstStyle/>
          <a:p>
            <a:fld id="{3DBF2EE4-5CDD-4DA2-BAFC-CFC0AFCFC0F6}" type="slidenum">
              <a:rPr lang="en-US" smtClean="0"/>
              <a:t>31</a:t>
            </a:fld>
            <a:endParaRPr lang="en-US" dirty="0"/>
          </a:p>
        </p:txBody>
      </p: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4A1F33F1-495D-AD87-DAD7-FEBB4665E9AA}"/>
              </a:ext>
            </a:extLst>
          </p:cNvPr>
          <p:cNvCxnSpPr>
            <a:cxnSpLocks/>
          </p:cNvCxnSpPr>
          <p:nvPr/>
        </p:nvCxnSpPr>
        <p:spPr>
          <a:xfrm flipV="1">
            <a:off x="4180420" y="2080807"/>
            <a:ext cx="1130270" cy="157825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9BE0E9F4-691A-6AC9-1CE7-7A606A3630AA}"/>
              </a:ext>
            </a:extLst>
          </p:cNvPr>
          <p:cNvCxnSpPr>
            <a:cxnSpLocks/>
          </p:cNvCxnSpPr>
          <p:nvPr/>
        </p:nvCxnSpPr>
        <p:spPr>
          <a:xfrm flipV="1">
            <a:off x="4144109" y="2052596"/>
            <a:ext cx="0" cy="1535953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5" name="Straight Arrow Connector 234">
            <a:extLst>
              <a:ext uri="{FF2B5EF4-FFF2-40B4-BE49-F238E27FC236}">
                <a16:creationId xmlns:a16="http://schemas.microsoft.com/office/drawing/2014/main" id="{C794C162-1EDF-2C38-2123-59B5E30FB909}"/>
              </a:ext>
            </a:extLst>
          </p:cNvPr>
          <p:cNvCxnSpPr>
            <a:cxnSpLocks/>
          </p:cNvCxnSpPr>
          <p:nvPr/>
        </p:nvCxnSpPr>
        <p:spPr>
          <a:xfrm>
            <a:off x="2767620" y="1583362"/>
            <a:ext cx="2525380" cy="189416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77" name="TextBox 276">
            <a:extLst>
              <a:ext uri="{FF2B5EF4-FFF2-40B4-BE49-F238E27FC236}">
                <a16:creationId xmlns:a16="http://schemas.microsoft.com/office/drawing/2014/main" id="{23BD94F8-BD6D-9912-8A3B-611ACAFA4129}"/>
              </a:ext>
            </a:extLst>
          </p:cNvPr>
          <p:cNvSpPr txBox="1"/>
          <p:nvPr/>
        </p:nvSpPr>
        <p:spPr>
          <a:xfrm>
            <a:off x="2021937" y="3607655"/>
            <a:ext cx="4318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1000" b="1" dirty="0"/>
              <a:t>A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37A3652F-A830-7149-D6FC-2015562F516F}"/>
              </a:ext>
            </a:extLst>
          </p:cNvPr>
          <p:cNvSpPr txBox="1"/>
          <p:nvPr/>
        </p:nvSpPr>
        <p:spPr>
          <a:xfrm>
            <a:off x="2696570" y="2475792"/>
            <a:ext cx="379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3</a:t>
            </a:r>
            <a:r>
              <a:rPr lang="en-US" sz="1000" b="1" dirty="0"/>
              <a:t>A</a:t>
            </a:r>
            <a:r>
              <a:rPr lang="en-US" sz="1000" b="1" baseline="30000" dirty="0"/>
              <a:t>*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A0E84591-47C5-F8F9-8D29-A4ED782C68F6}"/>
              </a:ext>
            </a:extLst>
          </p:cNvPr>
          <p:cNvSpPr txBox="1"/>
          <p:nvPr/>
        </p:nvSpPr>
        <p:spPr>
          <a:xfrm>
            <a:off x="1983829" y="1369248"/>
            <a:ext cx="5050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1000" b="1" dirty="0"/>
              <a:t>A</a:t>
            </a:r>
            <a:r>
              <a:rPr lang="en-US" sz="1000" b="1" baseline="30000" dirty="0"/>
              <a:t>*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E487E949-8A32-1B93-A1BD-B325084AE647}"/>
              </a:ext>
            </a:extLst>
          </p:cNvPr>
          <p:cNvSpPr txBox="1"/>
          <p:nvPr/>
        </p:nvSpPr>
        <p:spPr>
          <a:xfrm>
            <a:off x="4033179" y="3574094"/>
            <a:ext cx="356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1000" b="1" dirty="0"/>
              <a:t>S</a:t>
            </a:r>
            <a:endParaRPr lang="en-US" sz="1000" b="1" baseline="30000" dirty="0"/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B7CDAAA9-08EA-F468-F189-81072A4EA827}"/>
              </a:ext>
            </a:extLst>
          </p:cNvPr>
          <p:cNvSpPr txBox="1"/>
          <p:nvPr/>
        </p:nvSpPr>
        <p:spPr>
          <a:xfrm>
            <a:off x="4091367" y="2209099"/>
            <a:ext cx="500310" cy="345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3</a:t>
            </a:r>
            <a:r>
              <a:rPr lang="en-US" sz="1000" b="1" dirty="0"/>
              <a:t>S</a:t>
            </a:r>
            <a:r>
              <a:rPr lang="en-US" sz="1000" b="1" baseline="30000" dirty="0"/>
              <a:t>*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170E3EFF-F4A0-1E71-144B-9437A7D32835}"/>
              </a:ext>
            </a:extLst>
          </p:cNvPr>
          <p:cNvSpPr txBox="1"/>
          <p:nvPr/>
        </p:nvSpPr>
        <p:spPr>
          <a:xfrm>
            <a:off x="4137240" y="1794499"/>
            <a:ext cx="496699" cy="345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1000" b="1" dirty="0"/>
              <a:t>S</a:t>
            </a:r>
            <a:r>
              <a:rPr lang="en-US" sz="1000" b="1" baseline="30000" dirty="0"/>
              <a:t>*</a:t>
            </a:r>
          </a:p>
        </p:txBody>
      </p:sp>
      <p:sp>
        <p:nvSpPr>
          <p:cNvPr id="287" name="Rounded Rectangle 188">
            <a:extLst>
              <a:ext uri="{FF2B5EF4-FFF2-40B4-BE49-F238E27FC236}">
                <a16:creationId xmlns:a16="http://schemas.microsoft.com/office/drawing/2014/main" id="{20411859-D873-C09C-231E-FFE69C6F85DA}"/>
              </a:ext>
            </a:extLst>
          </p:cNvPr>
          <p:cNvSpPr/>
          <p:nvPr/>
        </p:nvSpPr>
        <p:spPr>
          <a:xfrm>
            <a:off x="3234129" y="2227294"/>
            <a:ext cx="488630" cy="2821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E493D0E0-B98D-CFE3-530B-25610D851263}"/>
              </a:ext>
            </a:extLst>
          </p:cNvPr>
          <p:cNvSpPr/>
          <p:nvPr/>
        </p:nvSpPr>
        <p:spPr>
          <a:xfrm>
            <a:off x="5771927" y="1654848"/>
            <a:ext cx="5206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1000" b="1" dirty="0"/>
              <a:t>F</a:t>
            </a:r>
            <a:r>
              <a:rPr lang="en-US" sz="1000" b="1" baseline="30000" dirty="0"/>
              <a:t>*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34028060-0EB5-1CA5-BF58-CA622FEA7EDC}"/>
              </a:ext>
            </a:extLst>
          </p:cNvPr>
          <p:cNvSpPr/>
          <p:nvPr/>
        </p:nvSpPr>
        <p:spPr>
          <a:xfrm>
            <a:off x="5776690" y="3405521"/>
            <a:ext cx="2872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1000" b="1" dirty="0"/>
              <a:t>F</a:t>
            </a:r>
            <a:endParaRPr lang="en-US" sz="800" b="1" dirty="0"/>
          </a:p>
        </p:txBody>
      </p:sp>
      <p:cxnSp>
        <p:nvCxnSpPr>
          <p:cNvPr id="241" name="Straight Arrow Connector 240">
            <a:extLst>
              <a:ext uri="{FF2B5EF4-FFF2-40B4-BE49-F238E27FC236}">
                <a16:creationId xmlns:a16="http://schemas.microsoft.com/office/drawing/2014/main" id="{E225CE61-BA1C-0B92-5E73-A428D32D6F0F}"/>
              </a:ext>
            </a:extLst>
          </p:cNvPr>
          <p:cNvCxnSpPr>
            <a:cxnSpLocks/>
          </p:cNvCxnSpPr>
          <p:nvPr/>
        </p:nvCxnSpPr>
        <p:spPr>
          <a:xfrm flipH="1">
            <a:off x="4192620" y="1814391"/>
            <a:ext cx="1100380" cy="224848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2" name="Rounded Rectangle 188">
            <a:extLst>
              <a:ext uri="{FF2B5EF4-FFF2-40B4-BE49-F238E27FC236}">
                <a16:creationId xmlns:a16="http://schemas.microsoft.com/office/drawing/2014/main" id="{D6E1CD2F-F4FB-2F9F-7327-E8AAB426B233}"/>
              </a:ext>
            </a:extLst>
          </p:cNvPr>
          <p:cNvSpPr/>
          <p:nvPr/>
        </p:nvSpPr>
        <p:spPr>
          <a:xfrm>
            <a:off x="4482939" y="1762301"/>
            <a:ext cx="673090" cy="773476"/>
          </a:xfrm>
          <a:prstGeom prst="roundRect">
            <a:avLst>
              <a:gd name="adj" fmla="val 21232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BB40E2C0-808E-9540-565C-CC76C89D6F20}"/>
              </a:ext>
            </a:extLst>
          </p:cNvPr>
          <p:cNvSpPr/>
          <p:nvPr/>
        </p:nvSpPr>
        <p:spPr>
          <a:xfrm>
            <a:off x="4464498" y="1689626"/>
            <a:ext cx="6558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US" sz="700" baseline="-46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900" baseline="-4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3x10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Rounded Rectangle 64">
            <a:extLst>
              <a:ext uri="{FF2B5EF4-FFF2-40B4-BE49-F238E27FC236}">
                <a16:creationId xmlns:a16="http://schemas.microsoft.com/office/drawing/2014/main" id="{79710ACA-A689-6AE7-3B0F-4EC4E4E6313D}"/>
              </a:ext>
            </a:extLst>
          </p:cNvPr>
          <p:cNvSpPr/>
          <p:nvPr/>
        </p:nvSpPr>
        <p:spPr>
          <a:xfrm>
            <a:off x="5327791" y="2406148"/>
            <a:ext cx="479808" cy="4153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45" name="Rounded Rectangle 188">
            <a:extLst>
              <a:ext uri="{FF2B5EF4-FFF2-40B4-BE49-F238E27FC236}">
                <a16:creationId xmlns:a16="http://schemas.microsoft.com/office/drawing/2014/main" id="{82A0305F-C3EF-FD7D-2A8C-E8B7D50F7950}"/>
              </a:ext>
            </a:extLst>
          </p:cNvPr>
          <p:cNvSpPr/>
          <p:nvPr/>
        </p:nvSpPr>
        <p:spPr>
          <a:xfrm>
            <a:off x="3604129" y="1365679"/>
            <a:ext cx="673090" cy="571878"/>
          </a:xfrm>
          <a:prstGeom prst="roundRect">
            <a:avLst>
              <a:gd name="adj" fmla="val 21232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cxnSp>
        <p:nvCxnSpPr>
          <p:cNvPr id="246" name="Straight Arrow Connector 245">
            <a:extLst>
              <a:ext uri="{FF2B5EF4-FFF2-40B4-BE49-F238E27FC236}">
                <a16:creationId xmlns:a16="http://schemas.microsoft.com/office/drawing/2014/main" id="{6263053E-FF44-AC4D-6EF2-838E87D59AD5}"/>
              </a:ext>
            </a:extLst>
          </p:cNvPr>
          <p:cNvCxnSpPr>
            <a:cxnSpLocks/>
          </p:cNvCxnSpPr>
          <p:nvPr/>
        </p:nvCxnSpPr>
        <p:spPr>
          <a:xfrm flipV="1">
            <a:off x="5335268" y="1802034"/>
            <a:ext cx="0" cy="1680152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7" name="Rounded Rectangle 64">
            <a:extLst>
              <a:ext uri="{FF2B5EF4-FFF2-40B4-BE49-F238E27FC236}">
                <a16:creationId xmlns:a16="http://schemas.microsoft.com/office/drawing/2014/main" id="{168411FA-E8E7-29DC-F568-55C79D4B6CA8}"/>
              </a:ext>
            </a:extLst>
          </p:cNvPr>
          <p:cNvSpPr/>
          <p:nvPr/>
        </p:nvSpPr>
        <p:spPr>
          <a:xfrm>
            <a:off x="5081569" y="2661687"/>
            <a:ext cx="479808" cy="55656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42AACD08-FB80-919D-4949-FAEF9DBF3CCC}"/>
              </a:ext>
            </a:extLst>
          </p:cNvPr>
          <p:cNvSpPr/>
          <p:nvPr/>
        </p:nvSpPr>
        <p:spPr>
          <a:xfrm>
            <a:off x="5076888" y="2725815"/>
            <a:ext cx="4707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ex(F)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&gt;10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9" name="Straight Arrow Connector 248">
            <a:extLst>
              <a:ext uri="{FF2B5EF4-FFF2-40B4-BE49-F238E27FC236}">
                <a16:creationId xmlns:a16="http://schemas.microsoft.com/office/drawing/2014/main" id="{D11031EE-6570-E509-A18D-9652CDED9B63}"/>
              </a:ext>
            </a:extLst>
          </p:cNvPr>
          <p:cNvCxnSpPr>
            <a:cxnSpLocks/>
          </p:cNvCxnSpPr>
          <p:nvPr/>
        </p:nvCxnSpPr>
        <p:spPr>
          <a:xfrm flipH="1">
            <a:off x="2755984" y="2241307"/>
            <a:ext cx="903795" cy="223643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0" name="Rounded Rectangle 83">
            <a:extLst>
              <a:ext uri="{FF2B5EF4-FFF2-40B4-BE49-F238E27FC236}">
                <a16:creationId xmlns:a16="http://schemas.microsoft.com/office/drawing/2014/main" id="{0B18AF94-6A91-1CEA-D5F5-04D802125799}"/>
              </a:ext>
            </a:extLst>
          </p:cNvPr>
          <p:cNvSpPr/>
          <p:nvPr/>
        </p:nvSpPr>
        <p:spPr>
          <a:xfrm>
            <a:off x="3924350" y="2319175"/>
            <a:ext cx="457115" cy="56444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76FCBFF3-444C-255E-EAAC-D6F13890757A}"/>
              </a:ext>
            </a:extLst>
          </p:cNvPr>
          <p:cNvSpPr/>
          <p:nvPr/>
        </p:nvSpPr>
        <p:spPr>
          <a:xfrm>
            <a:off x="3908929" y="2411424"/>
            <a:ext cx="522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ex(S)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&gt;10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9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454C36E0-C07E-ADCD-2670-41C14AAF0673}"/>
              </a:ext>
            </a:extLst>
          </p:cNvPr>
          <p:cNvCxnSpPr>
            <a:cxnSpLocks/>
          </p:cNvCxnSpPr>
          <p:nvPr/>
        </p:nvCxnSpPr>
        <p:spPr>
          <a:xfrm flipV="1">
            <a:off x="2726997" y="1585744"/>
            <a:ext cx="0" cy="874439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3" name="Arc 252">
            <a:extLst>
              <a:ext uri="{FF2B5EF4-FFF2-40B4-BE49-F238E27FC236}">
                <a16:creationId xmlns:a16="http://schemas.microsoft.com/office/drawing/2014/main" id="{AE58AAB6-BC29-AC4E-9D27-8BD8FEA5DE5C}"/>
              </a:ext>
            </a:extLst>
          </p:cNvPr>
          <p:cNvSpPr/>
          <p:nvPr/>
        </p:nvSpPr>
        <p:spPr>
          <a:xfrm rot="10800000">
            <a:off x="2135992" y="2473046"/>
            <a:ext cx="176394" cy="78439"/>
          </a:xfrm>
          <a:prstGeom prst="arc">
            <a:avLst>
              <a:gd name="adj1" fmla="val 16200000"/>
              <a:gd name="adj2" fmla="val 5400000"/>
            </a:avLst>
          </a:prstGeom>
          <a:ln w="25400">
            <a:solidFill>
              <a:srgbClr val="AFDC7E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54" name="Rounded Rectangle 122">
            <a:extLst>
              <a:ext uri="{FF2B5EF4-FFF2-40B4-BE49-F238E27FC236}">
                <a16:creationId xmlns:a16="http://schemas.microsoft.com/office/drawing/2014/main" id="{00923A87-9DE3-A7E5-EE15-4242DD964C56}"/>
              </a:ext>
            </a:extLst>
          </p:cNvPr>
          <p:cNvSpPr/>
          <p:nvPr/>
        </p:nvSpPr>
        <p:spPr>
          <a:xfrm>
            <a:off x="2504526" y="1991423"/>
            <a:ext cx="550176" cy="4499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B276BA5E-5B18-9F4E-276F-C4004EC5330D}"/>
              </a:ext>
            </a:extLst>
          </p:cNvPr>
          <p:cNvSpPr/>
          <p:nvPr/>
        </p:nvSpPr>
        <p:spPr>
          <a:xfrm>
            <a:off x="2432656" y="2032333"/>
            <a:ext cx="6448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900" i="1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TTA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1.0x10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-15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Rounded Rectangle 188">
            <a:extLst>
              <a:ext uri="{FF2B5EF4-FFF2-40B4-BE49-F238E27FC236}">
                <a16:creationId xmlns:a16="http://schemas.microsoft.com/office/drawing/2014/main" id="{F2A67413-C377-C163-490D-16584CEA74FB}"/>
              </a:ext>
            </a:extLst>
          </p:cNvPr>
          <p:cNvSpPr/>
          <p:nvPr/>
        </p:nvSpPr>
        <p:spPr>
          <a:xfrm>
            <a:off x="3032599" y="2224688"/>
            <a:ext cx="488630" cy="2821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cxnSp>
        <p:nvCxnSpPr>
          <p:cNvPr id="258" name="Straight Arrow Connector 257">
            <a:extLst>
              <a:ext uri="{FF2B5EF4-FFF2-40B4-BE49-F238E27FC236}">
                <a16:creationId xmlns:a16="http://schemas.microsoft.com/office/drawing/2014/main" id="{0EEFB746-2DE9-E5FD-DE5B-1F1A0B49D991}"/>
              </a:ext>
            </a:extLst>
          </p:cNvPr>
          <p:cNvCxnSpPr>
            <a:cxnSpLocks/>
          </p:cNvCxnSpPr>
          <p:nvPr/>
        </p:nvCxnSpPr>
        <p:spPr>
          <a:xfrm flipH="1">
            <a:off x="1198554" y="1581108"/>
            <a:ext cx="1026646" cy="326268"/>
          </a:xfrm>
          <a:prstGeom prst="straightConnector1">
            <a:avLst/>
          </a:prstGeom>
          <a:ln w="28575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8CFF35E2-D626-81A9-10FD-8B7ADB959434}"/>
              </a:ext>
            </a:extLst>
          </p:cNvPr>
          <p:cNvCxnSpPr>
            <a:cxnSpLocks/>
          </p:cNvCxnSpPr>
          <p:nvPr/>
        </p:nvCxnSpPr>
        <p:spPr>
          <a:xfrm>
            <a:off x="3743333" y="2057640"/>
            <a:ext cx="0" cy="176588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C3ED8390-3F60-5C86-C69D-9C1AB6C6BEF7}"/>
              </a:ext>
            </a:extLst>
          </p:cNvPr>
          <p:cNvCxnSpPr>
            <a:cxnSpLocks/>
          </p:cNvCxnSpPr>
          <p:nvPr/>
        </p:nvCxnSpPr>
        <p:spPr>
          <a:xfrm>
            <a:off x="5567695" y="1799600"/>
            <a:ext cx="0" cy="1696714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4024BC9E-8A25-D4FF-8230-1FA6FB44A0D1}"/>
              </a:ext>
            </a:extLst>
          </p:cNvPr>
          <p:cNvCxnSpPr>
            <a:cxnSpLocks/>
          </p:cNvCxnSpPr>
          <p:nvPr/>
        </p:nvCxnSpPr>
        <p:spPr>
          <a:xfrm>
            <a:off x="5797534" y="1807804"/>
            <a:ext cx="10065" cy="1674382"/>
          </a:xfrm>
          <a:prstGeom prst="straightConnector1">
            <a:avLst/>
          </a:prstGeom>
          <a:ln w="28575">
            <a:solidFill>
              <a:srgbClr val="E47676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4" name="Rounded Rectangle 64">
            <a:extLst>
              <a:ext uri="{FF2B5EF4-FFF2-40B4-BE49-F238E27FC236}">
                <a16:creationId xmlns:a16="http://schemas.microsoft.com/office/drawing/2014/main" id="{D0D1249E-895D-624C-28AC-1E672CBE3F4A}"/>
              </a:ext>
            </a:extLst>
          </p:cNvPr>
          <p:cNvSpPr/>
          <p:nvPr/>
        </p:nvSpPr>
        <p:spPr>
          <a:xfrm>
            <a:off x="5317726" y="2192852"/>
            <a:ext cx="479808" cy="5842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65" name="Rounded Rectangle 64">
            <a:extLst>
              <a:ext uri="{FF2B5EF4-FFF2-40B4-BE49-F238E27FC236}">
                <a16:creationId xmlns:a16="http://schemas.microsoft.com/office/drawing/2014/main" id="{FE081F50-F825-4CB3-96F9-57783EBF4D1F}"/>
              </a:ext>
            </a:extLst>
          </p:cNvPr>
          <p:cNvSpPr/>
          <p:nvPr/>
        </p:nvSpPr>
        <p:spPr>
          <a:xfrm>
            <a:off x="5591519" y="2660688"/>
            <a:ext cx="479808" cy="50190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82D7A7E1-2FCF-2873-1B03-2E8CB67225CD}"/>
              </a:ext>
            </a:extLst>
          </p:cNvPr>
          <p:cNvSpPr/>
          <p:nvPr/>
        </p:nvSpPr>
        <p:spPr>
          <a:xfrm>
            <a:off x="5262959" y="2253509"/>
            <a:ext cx="610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r(F*)</a:t>
            </a:r>
          </a:p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5.9x10</a:t>
            </a:r>
            <a:r>
              <a:rPr lang="en-US" sz="9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BB326FA8-0BE2-8D46-BB54-2B04D2EF85BA}"/>
              </a:ext>
            </a:extLst>
          </p:cNvPr>
          <p:cNvSpPr/>
          <p:nvPr/>
        </p:nvSpPr>
        <p:spPr>
          <a:xfrm>
            <a:off x="5561855" y="2714066"/>
            <a:ext cx="610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nr(F*)</a:t>
            </a:r>
          </a:p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5.8x10</a:t>
            </a:r>
            <a:r>
              <a:rPr lang="en-US" sz="9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8" name="Straight Arrow Connector 267">
            <a:extLst>
              <a:ext uri="{FF2B5EF4-FFF2-40B4-BE49-F238E27FC236}">
                <a16:creationId xmlns:a16="http://schemas.microsoft.com/office/drawing/2014/main" id="{F6038132-E190-6D1D-CC73-8353DB510CF5}"/>
              </a:ext>
            </a:extLst>
          </p:cNvPr>
          <p:cNvCxnSpPr>
            <a:cxnSpLocks/>
          </p:cNvCxnSpPr>
          <p:nvPr/>
        </p:nvCxnSpPr>
        <p:spPr>
          <a:xfrm flipH="1">
            <a:off x="2755985" y="3600270"/>
            <a:ext cx="921947" cy="53456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9" name="Rounded Rectangle 83">
            <a:extLst>
              <a:ext uri="{FF2B5EF4-FFF2-40B4-BE49-F238E27FC236}">
                <a16:creationId xmlns:a16="http://schemas.microsoft.com/office/drawing/2014/main" id="{65BD6AFD-30E7-0501-68A4-2C95B4E166BE}"/>
              </a:ext>
            </a:extLst>
          </p:cNvPr>
          <p:cNvSpPr/>
          <p:nvPr/>
        </p:nvSpPr>
        <p:spPr>
          <a:xfrm>
            <a:off x="2911702" y="3392677"/>
            <a:ext cx="622481" cy="4284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7A9E9B26-BA38-DC88-5544-5D4BCD37A14B}"/>
              </a:ext>
            </a:extLst>
          </p:cNvPr>
          <p:cNvSpPr txBox="1"/>
          <p:nvPr/>
        </p:nvSpPr>
        <p:spPr>
          <a:xfrm>
            <a:off x="2995835" y="3437835"/>
            <a:ext cx="431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&lt;10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" name="Rounded Rectangle 83">
            <a:extLst>
              <a:ext uri="{FF2B5EF4-FFF2-40B4-BE49-F238E27FC236}">
                <a16:creationId xmlns:a16="http://schemas.microsoft.com/office/drawing/2014/main" id="{458CE045-668A-A7C9-C8D7-252200EDB281}"/>
              </a:ext>
            </a:extLst>
          </p:cNvPr>
          <p:cNvSpPr/>
          <p:nvPr/>
        </p:nvSpPr>
        <p:spPr>
          <a:xfrm>
            <a:off x="2489416" y="3208993"/>
            <a:ext cx="473947" cy="32761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4B13BEAA-C367-C832-E8EA-FEF0A639D50F}"/>
              </a:ext>
            </a:extLst>
          </p:cNvPr>
          <p:cNvCxnSpPr>
            <a:cxnSpLocks/>
          </p:cNvCxnSpPr>
          <p:nvPr/>
        </p:nvCxnSpPr>
        <p:spPr>
          <a:xfrm flipH="1">
            <a:off x="4201882" y="3525849"/>
            <a:ext cx="1091118" cy="74421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32" name="Rounded Rectangle 83">
            <a:extLst>
              <a:ext uri="{FF2B5EF4-FFF2-40B4-BE49-F238E27FC236}">
                <a16:creationId xmlns:a16="http://schemas.microsoft.com/office/drawing/2014/main" id="{13C0B2E6-89C3-B75D-DC9A-DD63D8779902}"/>
              </a:ext>
            </a:extLst>
          </p:cNvPr>
          <p:cNvSpPr/>
          <p:nvPr/>
        </p:nvSpPr>
        <p:spPr>
          <a:xfrm>
            <a:off x="4421428" y="3307946"/>
            <a:ext cx="629367" cy="5057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BA9675B2-6707-1330-4CD0-4FE87557B0DF}"/>
              </a:ext>
            </a:extLst>
          </p:cNvPr>
          <p:cNvSpPr/>
          <p:nvPr/>
        </p:nvSpPr>
        <p:spPr>
          <a:xfrm>
            <a:off x="4589869" y="2000632"/>
            <a:ext cx="489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BTET</a:t>
            </a:r>
            <a:endParaRPr lang="en-US" sz="9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~0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FB712D8B-8CB1-5852-CFF5-45700872B620}"/>
              </a:ext>
            </a:extLst>
          </p:cNvPr>
          <p:cNvSpPr/>
          <p:nvPr/>
        </p:nvSpPr>
        <p:spPr>
          <a:xfrm>
            <a:off x="5773563" y="1948123"/>
            <a:ext cx="5275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baseline="30000" dirty="0"/>
              <a:t>3</a:t>
            </a:r>
            <a:r>
              <a:rPr lang="en-US" sz="1000" b="1" dirty="0"/>
              <a:t>F</a:t>
            </a:r>
            <a:r>
              <a:rPr lang="en-US" sz="1000" b="1" baseline="30000" dirty="0"/>
              <a:t>*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3E65D719-2064-D219-0B35-B29862EB1E67}"/>
              </a:ext>
            </a:extLst>
          </p:cNvPr>
          <p:cNvSpPr txBox="1"/>
          <p:nvPr/>
        </p:nvSpPr>
        <p:spPr>
          <a:xfrm>
            <a:off x="4447809" y="3361433"/>
            <a:ext cx="578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&lt;10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067CA9AE-1D80-87BD-CFEA-4331D51BE024}"/>
              </a:ext>
            </a:extLst>
          </p:cNvPr>
          <p:cNvSpPr/>
          <p:nvPr/>
        </p:nvSpPr>
        <p:spPr>
          <a:xfrm>
            <a:off x="3569744" y="1489334"/>
            <a:ext cx="693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BET</a:t>
            </a:r>
            <a:r>
              <a:rPr lang="en-US" sz="700" baseline="-46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900" baseline="-4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4.4x10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6643A47-C0A6-436E-A201-A5D49C9A697D}"/>
              </a:ext>
            </a:extLst>
          </p:cNvPr>
          <p:cNvGrpSpPr/>
          <p:nvPr/>
        </p:nvGrpSpPr>
        <p:grpSpPr>
          <a:xfrm>
            <a:off x="-119174" y="4405754"/>
            <a:ext cx="6085634" cy="1610032"/>
            <a:chOff x="-47570" y="4037152"/>
            <a:chExt cx="4368872" cy="1155842"/>
          </a:xfrm>
        </p:grpSpPr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563C20EC-FC16-462D-BB1F-984008E30686}"/>
                </a:ext>
              </a:extLst>
            </p:cNvPr>
            <p:cNvGrpSpPr/>
            <p:nvPr/>
          </p:nvGrpSpPr>
          <p:grpSpPr>
            <a:xfrm>
              <a:off x="-47570" y="4037152"/>
              <a:ext cx="4368872" cy="1155842"/>
              <a:chOff x="-47570" y="4037152"/>
              <a:chExt cx="4368872" cy="1155842"/>
            </a:xfrm>
          </p:grpSpPr>
          <p:sp>
            <p:nvSpPr>
              <p:cNvPr id="209" name="Chord 208">
                <a:extLst>
                  <a:ext uri="{FF2B5EF4-FFF2-40B4-BE49-F238E27FC236}">
                    <a16:creationId xmlns:a16="http://schemas.microsoft.com/office/drawing/2014/main" id="{18FE4379-4A1F-4B66-A26D-4FECF068545E}"/>
                  </a:ext>
                </a:extLst>
              </p:cNvPr>
              <p:cNvSpPr/>
              <p:nvPr/>
            </p:nvSpPr>
            <p:spPr>
              <a:xfrm rot="10484805">
                <a:off x="-47570" y="4076881"/>
                <a:ext cx="951496" cy="1111569"/>
              </a:xfrm>
              <a:prstGeom prst="chord">
                <a:avLst>
                  <a:gd name="adj1" fmla="val 6723558"/>
                  <a:gd name="adj2" fmla="val 15519652"/>
                </a:avLst>
              </a:prstGeom>
              <a:gradFill flip="none" rotWithShape="1">
                <a:gsLst>
                  <a:gs pos="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75000"/>
                    </a:sysClr>
                  </a:gs>
                  <a:gs pos="100000">
                    <a:sysClr val="window" lastClr="FFFFFF">
                      <a:lumMod val="85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200" kern="0">
                  <a:solidFill>
                    <a:prstClr val="white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234F5B25-2DFE-4E77-BD01-939AFB8502A0}"/>
                  </a:ext>
                </a:extLst>
              </p:cNvPr>
              <p:cNvSpPr/>
              <p:nvPr/>
            </p:nvSpPr>
            <p:spPr>
              <a:xfrm>
                <a:off x="407930" y="4116014"/>
                <a:ext cx="226289" cy="1068947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3175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 prstMaterial="matte"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200" kern="0" dirty="0">
                  <a:solidFill>
                    <a:scrgbClr r="0" g="0" b="0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pic>
            <p:nvPicPr>
              <p:cNvPr id="211" name="Picture 210">
                <a:extLst>
                  <a:ext uri="{FF2B5EF4-FFF2-40B4-BE49-F238E27FC236}">
                    <a16:creationId xmlns:a16="http://schemas.microsoft.com/office/drawing/2014/main" id="{59332B53-83FA-499B-A108-A9F3944F38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650" y="4037152"/>
                <a:ext cx="3433652" cy="1155842"/>
              </a:xfrm>
              <a:prstGeom prst="rect">
                <a:avLst/>
              </a:prstGeom>
            </p:spPr>
          </p:pic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DD5716D9-AA54-47E8-AB12-DF138CD56D15}"/>
                </a:ext>
              </a:extLst>
            </p:cNvPr>
            <p:cNvSpPr txBox="1"/>
            <p:nvPr/>
          </p:nvSpPr>
          <p:spPr>
            <a:xfrm rot="5400000">
              <a:off x="521901" y="4574576"/>
              <a:ext cx="440733" cy="26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Avenir Book" charset="0"/>
                  <a:ea typeface="Avenir Book" charset="0"/>
                  <a:cs typeface="Avenir Book" charset="0"/>
                </a:rPr>
                <a:t>TiO</a:t>
              </a:r>
              <a:r>
                <a:rPr lang="en-US" sz="1200" b="1" kern="0" baseline="-25000" dirty="0">
                  <a:solidFill>
                    <a:prstClr val="black"/>
                  </a:solidFill>
                  <a:latin typeface="Avenir Book" charset="0"/>
                  <a:ea typeface="Avenir Book" charset="0"/>
                  <a:cs typeface="Avenir Book" charset="0"/>
                </a:rPr>
                <a:t>2</a:t>
              </a:r>
              <a:endParaRPr lang="en-US" sz="1200" b="1" kern="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3052B799-5470-4A79-80A6-2F2616696D69}"/>
                </a:ext>
              </a:extLst>
            </p:cNvPr>
            <p:cNvSpPr txBox="1"/>
            <p:nvPr/>
          </p:nvSpPr>
          <p:spPr>
            <a:xfrm rot="5400000">
              <a:off x="332475" y="4563765"/>
              <a:ext cx="390350" cy="198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Avenir Book" charset="0"/>
                  <a:ea typeface="Avenir Book" charset="0"/>
                  <a:cs typeface="Avenir Book" charset="0"/>
                </a:rPr>
                <a:t>Glass</a:t>
              </a:r>
            </a:p>
          </p:txBody>
        </p:sp>
      </p:grpSp>
      <p:sp>
        <p:nvSpPr>
          <p:cNvPr id="288" name="Shape 603">
            <a:extLst>
              <a:ext uri="{FF2B5EF4-FFF2-40B4-BE49-F238E27FC236}">
                <a16:creationId xmlns:a16="http://schemas.microsoft.com/office/drawing/2014/main" id="{E4AD3738-7A4D-8ED6-BB75-2C846A19FEFF}"/>
              </a:ext>
            </a:extLst>
          </p:cNvPr>
          <p:cNvSpPr/>
          <p:nvPr/>
        </p:nvSpPr>
        <p:spPr>
          <a:xfrm>
            <a:off x="2209479" y="6611779"/>
            <a:ext cx="2388346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en-US" sz="1400" i="1" dirty="0">
                <a:ea typeface="Avenir Book" charset="0"/>
                <a:cs typeface="Avenir Book" charset="0"/>
              </a:rPr>
              <a:t>ACS Energy Lett. </a:t>
            </a:r>
            <a:r>
              <a:rPr lang="en-US" sz="1400" b="1" dirty="0">
                <a:ea typeface="Avenir Book" charset="0"/>
                <a:cs typeface="Avenir Book" charset="0"/>
              </a:rPr>
              <a:t>2019</a:t>
            </a:r>
            <a:r>
              <a:rPr lang="en-US" sz="1400" dirty="0">
                <a:ea typeface="Avenir Book" charset="0"/>
                <a:cs typeface="Avenir Book" charset="0"/>
              </a:rPr>
              <a:t>, 4, 6, 1458</a:t>
            </a:r>
            <a:endParaRPr lang="nb-NO" sz="1400" i="1" dirty="0">
              <a:uFill>
                <a:solidFill/>
              </a:uFill>
              <a:ea typeface="Avenir Next" charset="0"/>
              <a:cs typeface="Avenir Next" charset="0"/>
            </a:endParaRPr>
          </a:p>
        </p:txBody>
      </p:sp>
      <p:cxnSp>
        <p:nvCxnSpPr>
          <p:cNvPr id="289" name="Straight Arrow Connector 288">
            <a:extLst>
              <a:ext uri="{FF2B5EF4-FFF2-40B4-BE49-F238E27FC236}">
                <a16:creationId xmlns:a16="http://schemas.microsoft.com/office/drawing/2014/main" id="{CB4378FB-BD52-F376-1392-1E9E5A9D679D}"/>
              </a:ext>
            </a:extLst>
          </p:cNvPr>
          <p:cNvCxnSpPr>
            <a:cxnSpLocks/>
          </p:cNvCxnSpPr>
          <p:nvPr/>
        </p:nvCxnSpPr>
        <p:spPr>
          <a:xfrm>
            <a:off x="2753247" y="1581046"/>
            <a:ext cx="910351" cy="441868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7" name="Rounded Rectangle 188">
            <a:extLst>
              <a:ext uri="{FF2B5EF4-FFF2-40B4-BE49-F238E27FC236}">
                <a16:creationId xmlns:a16="http://schemas.microsoft.com/office/drawing/2014/main" id="{8BAB35C8-AB3A-8450-FFA7-110842D23F1C}"/>
              </a:ext>
            </a:extLst>
          </p:cNvPr>
          <p:cNvSpPr/>
          <p:nvPr/>
        </p:nvSpPr>
        <p:spPr>
          <a:xfrm>
            <a:off x="1406930" y="1514645"/>
            <a:ext cx="673090" cy="440034"/>
          </a:xfrm>
          <a:prstGeom prst="roundRect">
            <a:avLst>
              <a:gd name="adj" fmla="val 21232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cxnSp>
        <p:nvCxnSpPr>
          <p:cNvPr id="299" name="Straight Arrow Connector 298">
            <a:extLst>
              <a:ext uri="{FF2B5EF4-FFF2-40B4-BE49-F238E27FC236}">
                <a16:creationId xmlns:a16="http://schemas.microsoft.com/office/drawing/2014/main" id="{29A7CED3-6DD8-AD87-F8A2-34FBD5209046}"/>
              </a:ext>
            </a:extLst>
          </p:cNvPr>
          <p:cNvCxnSpPr>
            <a:cxnSpLocks/>
          </p:cNvCxnSpPr>
          <p:nvPr/>
        </p:nvCxnSpPr>
        <p:spPr>
          <a:xfrm>
            <a:off x="1210279" y="2062318"/>
            <a:ext cx="1024188" cy="1589424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0" name="Straight Arrow Connector 299">
            <a:extLst>
              <a:ext uri="{FF2B5EF4-FFF2-40B4-BE49-F238E27FC236}">
                <a16:creationId xmlns:a16="http://schemas.microsoft.com/office/drawing/2014/main" id="{D606EF28-676C-D6C2-DC0A-B5A827A38084}"/>
              </a:ext>
            </a:extLst>
          </p:cNvPr>
          <p:cNvCxnSpPr>
            <a:cxnSpLocks/>
          </p:cNvCxnSpPr>
          <p:nvPr/>
        </p:nvCxnSpPr>
        <p:spPr>
          <a:xfrm>
            <a:off x="1209801" y="2020647"/>
            <a:ext cx="2469930" cy="1576569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1" name="Straight Arrow Connector 300">
            <a:extLst>
              <a:ext uri="{FF2B5EF4-FFF2-40B4-BE49-F238E27FC236}">
                <a16:creationId xmlns:a16="http://schemas.microsoft.com/office/drawing/2014/main" id="{4E2A3D33-7A84-FDF4-4ABA-C9B9F37AD579}"/>
              </a:ext>
            </a:extLst>
          </p:cNvPr>
          <p:cNvCxnSpPr>
            <a:cxnSpLocks/>
          </p:cNvCxnSpPr>
          <p:nvPr/>
        </p:nvCxnSpPr>
        <p:spPr>
          <a:xfrm flipH="1" flipV="1">
            <a:off x="1202221" y="1971693"/>
            <a:ext cx="1033421" cy="488501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2" name="Straight Arrow Connector 301">
            <a:extLst>
              <a:ext uri="{FF2B5EF4-FFF2-40B4-BE49-F238E27FC236}">
                <a16:creationId xmlns:a16="http://schemas.microsoft.com/office/drawing/2014/main" id="{D2CA2D63-B463-A202-4D83-FD117DFDBD96}"/>
              </a:ext>
            </a:extLst>
          </p:cNvPr>
          <p:cNvCxnSpPr>
            <a:cxnSpLocks/>
          </p:cNvCxnSpPr>
          <p:nvPr/>
        </p:nvCxnSpPr>
        <p:spPr>
          <a:xfrm flipH="1" flipV="1">
            <a:off x="1197828" y="1945403"/>
            <a:ext cx="2466282" cy="84901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3" name="Straight Arrow Connector 302">
            <a:extLst>
              <a:ext uri="{FF2B5EF4-FFF2-40B4-BE49-F238E27FC236}">
                <a16:creationId xmlns:a16="http://schemas.microsoft.com/office/drawing/2014/main" id="{6633190F-6569-F541-6501-7727A30444F6}"/>
              </a:ext>
            </a:extLst>
          </p:cNvPr>
          <p:cNvCxnSpPr>
            <a:cxnSpLocks/>
          </p:cNvCxnSpPr>
          <p:nvPr/>
        </p:nvCxnSpPr>
        <p:spPr>
          <a:xfrm>
            <a:off x="3729378" y="2267924"/>
            <a:ext cx="0" cy="1317940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4" name="Straight Arrow Connector 303">
            <a:extLst>
              <a:ext uri="{FF2B5EF4-FFF2-40B4-BE49-F238E27FC236}">
                <a16:creationId xmlns:a16="http://schemas.microsoft.com/office/drawing/2014/main" id="{968D8833-043F-BA4D-8D48-17864F54F460}"/>
              </a:ext>
            </a:extLst>
          </p:cNvPr>
          <p:cNvCxnSpPr>
            <a:cxnSpLocks/>
          </p:cNvCxnSpPr>
          <p:nvPr/>
        </p:nvCxnSpPr>
        <p:spPr>
          <a:xfrm>
            <a:off x="3930745" y="2267924"/>
            <a:ext cx="7894" cy="1313166"/>
          </a:xfrm>
          <a:prstGeom prst="straightConnector1">
            <a:avLst/>
          </a:prstGeom>
          <a:ln w="28575">
            <a:solidFill>
              <a:srgbClr val="E47676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5" name="Straight Arrow Connector 304">
            <a:extLst>
              <a:ext uri="{FF2B5EF4-FFF2-40B4-BE49-F238E27FC236}">
                <a16:creationId xmlns:a16="http://schemas.microsoft.com/office/drawing/2014/main" id="{E110E9EF-A5D8-7362-547C-11AB84547C08}"/>
              </a:ext>
            </a:extLst>
          </p:cNvPr>
          <p:cNvCxnSpPr>
            <a:cxnSpLocks/>
          </p:cNvCxnSpPr>
          <p:nvPr/>
        </p:nvCxnSpPr>
        <p:spPr>
          <a:xfrm>
            <a:off x="2310371" y="1630099"/>
            <a:ext cx="0" cy="1992879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6" name="Straight Arrow Connector 305">
            <a:extLst>
              <a:ext uri="{FF2B5EF4-FFF2-40B4-BE49-F238E27FC236}">
                <a16:creationId xmlns:a16="http://schemas.microsoft.com/office/drawing/2014/main" id="{058F371F-0D69-2249-29B2-61F0BF3C098C}"/>
              </a:ext>
            </a:extLst>
          </p:cNvPr>
          <p:cNvCxnSpPr>
            <a:cxnSpLocks/>
          </p:cNvCxnSpPr>
          <p:nvPr/>
        </p:nvCxnSpPr>
        <p:spPr>
          <a:xfrm>
            <a:off x="2511738" y="1611047"/>
            <a:ext cx="0" cy="2011454"/>
          </a:xfrm>
          <a:prstGeom prst="straightConnector1">
            <a:avLst/>
          </a:prstGeom>
          <a:ln w="28575">
            <a:solidFill>
              <a:srgbClr val="E47676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7" name="Straight Arrow Connector 306">
            <a:extLst>
              <a:ext uri="{FF2B5EF4-FFF2-40B4-BE49-F238E27FC236}">
                <a16:creationId xmlns:a16="http://schemas.microsoft.com/office/drawing/2014/main" id="{B443E0C1-6BDE-CFC6-628F-1120B9391E2F}"/>
              </a:ext>
            </a:extLst>
          </p:cNvPr>
          <p:cNvCxnSpPr>
            <a:cxnSpLocks/>
          </p:cNvCxnSpPr>
          <p:nvPr/>
        </p:nvCxnSpPr>
        <p:spPr>
          <a:xfrm>
            <a:off x="2711720" y="2496481"/>
            <a:ext cx="0" cy="1126020"/>
          </a:xfrm>
          <a:prstGeom prst="straightConnector1">
            <a:avLst/>
          </a:prstGeom>
          <a:ln w="28575">
            <a:solidFill>
              <a:srgbClr val="E47676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08" name="Rounded Rectangle 188">
            <a:extLst>
              <a:ext uri="{FF2B5EF4-FFF2-40B4-BE49-F238E27FC236}">
                <a16:creationId xmlns:a16="http://schemas.microsoft.com/office/drawing/2014/main" id="{F20092A9-712D-62D6-A7C1-724AFFEB7608}"/>
              </a:ext>
            </a:extLst>
          </p:cNvPr>
          <p:cNvSpPr/>
          <p:nvPr/>
        </p:nvSpPr>
        <p:spPr>
          <a:xfrm>
            <a:off x="2831030" y="1576688"/>
            <a:ext cx="673090" cy="440034"/>
          </a:xfrm>
          <a:prstGeom prst="roundRect">
            <a:avLst>
              <a:gd name="adj" fmla="val 21232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0B29EB16-4CED-6DFC-5554-8DEDE09DB326}"/>
              </a:ext>
            </a:extLst>
          </p:cNvPr>
          <p:cNvSpPr/>
          <p:nvPr/>
        </p:nvSpPr>
        <p:spPr>
          <a:xfrm>
            <a:off x="2835469" y="1581100"/>
            <a:ext cx="693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BET</a:t>
            </a:r>
            <a:r>
              <a:rPr lang="en-US" sz="700" baseline="-46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1.9x10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23FC8C24-9528-1A85-27C9-897B33357614}"/>
              </a:ext>
            </a:extLst>
          </p:cNvPr>
          <p:cNvSpPr txBox="1"/>
          <p:nvPr/>
        </p:nvSpPr>
        <p:spPr>
          <a:xfrm>
            <a:off x="1420712" y="1519943"/>
            <a:ext cx="65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inj(</a:t>
            </a:r>
            <a:r>
              <a:rPr lang="en-US" sz="700" baseline="-8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900" baseline="-1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4.5x10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309" name="Group 8">
            <a:extLst>
              <a:ext uri="{FF2B5EF4-FFF2-40B4-BE49-F238E27FC236}">
                <a16:creationId xmlns:a16="http://schemas.microsoft.com/office/drawing/2014/main" id="{A06CD137-98F6-DA45-B88C-AE673A700631}"/>
              </a:ext>
            </a:extLst>
          </p:cNvPr>
          <p:cNvGrpSpPr/>
          <p:nvPr/>
        </p:nvGrpSpPr>
        <p:grpSpPr>
          <a:xfrm>
            <a:off x="1432694" y="2021602"/>
            <a:ext cx="846116" cy="416491"/>
            <a:chOff x="4399229" y="5482567"/>
            <a:chExt cx="1026359" cy="505213"/>
          </a:xfrm>
        </p:grpSpPr>
        <p:sp>
          <p:nvSpPr>
            <p:cNvPr id="310" name="Rounded Rectangle 125">
              <a:extLst>
                <a:ext uri="{FF2B5EF4-FFF2-40B4-BE49-F238E27FC236}">
                  <a16:creationId xmlns:a16="http://schemas.microsoft.com/office/drawing/2014/main" id="{93385312-6802-1F2A-4092-E98F60C056B7}"/>
                </a:ext>
              </a:extLst>
            </p:cNvPr>
            <p:cNvSpPr/>
            <p:nvPr/>
          </p:nvSpPr>
          <p:spPr>
            <a:xfrm rot="1235295">
              <a:off x="4468843" y="5565255"/>
              <a:ext cx="819333" cy="4225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BDF5C2B9-297A-A2E5-D2C6-AA2291A7799B}"/>
                </a:ext>
              </a:extLst>
            </p:cNvPr>
            <p:cNvSpPr txBox="1"/>
            <p:nvPr/>
          </p:nvSpPr>
          <p:spPr>
            <a:xfrm>
              <a:off x="4399229" y="5482567"/>
              <a:ext cx="1026359" cy="448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kumimoji="0" lang="en-US" sz="9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inj(</a:t>
              </a:r>
              <a:r>
                <a:rPr kumimoji="0" lang="en-US" sz="600" b="0" i="0" u="none" strike="noStrike" kern="1200" cap="none" spc="0" normalizeH="0" baseline="-6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en-US" sz="9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  <a:r>
                <a:rPr kumimoji="0" lang="en-US" sz="900" b="0" i="0" u="none" strike="noStrike" kern="1200" cap="none" spc="0" normalizeH="0" baseline="-1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*</a:t>
              </a:r>
              <a:r>
                <a:rPr kumimoji="0" lang="en-US" sz="9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1.6x10</a:t>
              </a:r>
              <a:r>
                <a:rPr kumimoji="0" lang="en-US" sz="9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2" name="Group 8">
            <a:extLst>
              <a:ext uri="{FF2B5EF4-FFF2-40B4-BE49-F238E27FC236}">
                <a16:creationId xmlns:a16="http://schemas.microsoft.com/office/drawing/2014/main" id="{4D0C6357-993C-EC45-AF40-2FC411FDF85B}"/>
              </a:ext>
            </a:extLst>
          </p:cNvPr>
          <p:cNvGrpSpPr/>
          <p:nvPr/>
        </p:nvGrpSpPr>
        <p:grpSpPr>
          <a:xfrm>
            <a:off x="1189121" y="2351931"/>
            <a:ext cx="692704" cy="531653"/>
            <a:chOff x="4496452" y="5529550"/>
            <a:chExt cx="840268" cy="424812"/>
          </a:xfrm>
        </p:grpSpPr>
        <p:sp>
          <p:nvSpPr>
            <p:cNvPr id="313" name="Rounded Rectangle 125">
              <a:extLst>
                <a:ext uri="{FF2B5EF4-FFF2-40B4-BE49-F238E27FC236}">
                  <a16:creationId xmlns:a16="http://schemas.microsoft.com/office/drawing/2014/main" id="{72F7526C-AE14-95D6-5D0C-DA7EF9B06098}"/>
                </a:ext>
              </a:extLst>
            </p:cNvPr>
            <p:cNvSpPr/>
            <p:nvPr/>
          </p:nvSpPr>
          <p:spPr>
            <a:xfrm rot="1235295">
              <a:off x="4496452" y="5529550"/>
              <a:ext cx="840268" cy="424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4" name="TextBox 313">
              <a:extLst>
                <a:ext uri="{FF2B5EF4-FFF2-40B4-BE49-F238E27FC236}">
                  <a16:creationId xmlns:a16="http://schemas.microsoft.com/office/drawing/2014/main" id="{8D3FFD8E-70CC-F2A7-0927-C710E210C4A7}"/>
                </a:ext>
              </a:extLst>
            </p:cNvPr>
            <p:cNvSpPr txBox="1"/>
            <p:nvPr/>
          </p:nvSpPr>
          <p:spPr>
            <a:xfrm>
              <a:off x="4584582" y="5560870"/>
              <a:ext cx="745174" cy="29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lang="en-US" sz="9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BeT</a:t>
              </a:r>
              <a:r>
                <a:rPr lang="en-US" sz="700" baseline="-46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9.5x10</a:t>
              </a:r>
              <a:r>
                <a:rPr kumimoji="0" lang="en-US" sz="9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5" name="Group 8">
            <a:extLst>
              <a:ext uri="{FF2B5EF4-FFF2-40B4-BE49-F238E27FC236}">
                <a16:creationId xmlns:a16="http://schemas.microsoft.com/office/drawing/2014/main" id="{CE91C622-BF38-AB9D-7AB0-AF3D9B477E2C}"/>
              </a:ext>
            </a:extLst>
          </p:cNvPr>
          <p:cNvGrpSpPr/>
          <p:nvPr/>
        </p:nvGrpSpPr>
        <p:grpSpPr>
          <a:xfrm>
            <a:off x="2906238" y="3049437"/>
            <a:ext cx="692704" cy="531653"/>
            <a:chOff x="4496452" y="5529550"/>
            <a:chExt cx="840268" cy="424812"/>
          </a:xfrm>
        </p:grpSpPr>
        <p:sp>
          <p:nvSpPr>
            <p:cNvPr id="316" name="Rounded Rectangle 125">
              <a:extLst>
                <a:ext uri="{FF2B5EF4-FFF2-40B4-BE49-F238E27FC236}">
                  <a16:creationId xmlns:a16="http://schemas.microsoft.com/office/drawing/2014/main" id="{D73A952D-C949-E5A8-B14F-9E0D4432D49D}"/>
                </a:ext>
              </a:extLst>
            </p:cNvPr>
            <p:cNvSpPr/>
            <p:nvPr/>
          </p:nvSpPr>
          <p:spPr>
            <a:xfrm rot="1235295">
              <a:off x="4496452" y="5529550"/>
              <a:ext cx="840268" cy="424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" name="TextBox 316">
              <a:extLst>
                <a:ext uri="{FF2B5EF4-FFF2-40B4-BE49-F238E27FC236}">
                  <a16:creationId xmlns:a16="http://schemas.microsoft.com/office/drawing/2014/main" id="{7F9F2DF4-6A40-2D35-1C9E-078BC6FE0E73}"/>
                </a:ext>
              </a:extLst>
            </p:cNvPr>
            <p:cNvSpPr txBox="1"/>
            <p:nvPr/>
          </p:nvSpPr>
          <p:spPr>
            <a:xfrm>
              <a:off x="4584582" y="5560870"/>
              <a:ext cx="745174" cy="29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lang="en-US" sz="9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BeT</a:t>
              </a:r>
              <a:r>
                <a:rPr lang="en-US" sz="700" baseline="-46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5.5x10</a:t>
              </a:r>
              <a:r>
                <a:rPr kumimoji="0" lang="en-US" sz="9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18" name="Rounded Rectangle 125">
            <a:extLst>
              <a:ext uri="{FF2B5EF4-FFF2-40B4-BE49-F238E27FC236}">
                <a16:creationId xmlns:a16="http://schemas.microsoft.com/office/drawing/2014/main" id="{A524EAFC-DE79-CD99-EB0E-FF0D8F5A19B6}"/>
              </a:ext>
            </a:extLst>
          </p:cNvPr>
          <p:cNvSpPr/>
          <p:nvPr/>
        </p:nvSpPr>
        <p:spPr>
          <a:xfrm rot="21148835">
            <a:off x="2935352" y="2072768"/>
            <a:ext cx="591343" cy="53165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83D0CA35-7651-4234-1B6C-115205F6A13B}"/>
              </a:ext>
            </a:extLst>
          </p:cNvPr>
          <p:cNvSpPr txBox="1"/>
          <p:nvPr/>
        </p:nvSpPr>
        <p:spPr>
          <a:xfrm>
            <a:off x="3047893" y="2005560"/>
            <a:ext cx="7953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>
                <a:effectLst>
                  <a:glow rad="3048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effectLst>
                  <a:glow rad="3048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ISC </a:t>
            </a:r>
            <a:r>
              <a:rPr lang="en-US" sz="900" dirty="0">
                <a:effectLst>
                  <a:glow rad="3048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&gt;10</a:t>
            </a:r>
            <a:r>
              <a:rPr lang="en-US" sz="900" baseline="30000" dirty="0">
                <a:effectLst>
                  <a:glow rad="3048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900" dirty="0">
              <a:effectLst>
                <a:glow rad="3048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18A3BDE7-FC7F-9D9C-8220-BCF95B283F1D}"/>
              </a:ext>
            </a:extLst>
          </p:cNvPr>
          <p:cNvSpPr txBox="1"/>
          <p:nvPr/>
        </p:nvSpPr>
        <p:spPr>
          <a:xfrm>
            <a:off x="2977616" y="2198496"/>
            <a:ext cx="578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1.3x10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9" name="Rounded Rectangle 64">
            <a:extLst>
              <a:ext uri="{FF2B5EF4-FFF2-40B4-BE49-F238E27FC236}">
                <a16:creationId xmlns:a16="http://schemas.microsoft.com/office/drawing/2014/main" id="{9DC6B01D-C499-919F-1D72-346C5220B50E}"/>
              </a:ext>
            </a:extLst>
          </p:cNvPr>
          <p:cNvSpPr/>
          <p:nvPr/>
        </p:nvSpPr>
        <p:spPr>
          <a:xfrm>
            <a:off x="2009339" y="2678867"/>
            <a:ext cx="479808" cy="3943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14FD3FB7-13DB-8E78-12B1-7DD13DFC766F}"/>
              </a:ext>
            </a:extLst>
          </p:cNvPr>
          <p:cNvSpPr/>
          <p:nvPr/>
        </p:nvSpPr>
        <p:spPr>
          <a:xfrm>
            <a:off x="1957863" y="2669937"/>
            <a:ext cx="610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00" baseline="-8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A*)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2.5x10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3" name="Rounded Rectangle 64">
            <a:extLst>
              <a:ext uri="{FF2B5EF4-FFF2-40B4-BE49-F238E27FC236}">
                <a16:creationId xmlns:a16="http://schemas.microsoft.com/office/drawing/2014/main" id="{128E9DF0-5BA6-E3F8-2D8C-BE65FBA14A1C}"/>
              </a:ext>
            </a:extLst>
          </p:cNvPr>
          <p:cNvSpPr/>
          <p:nvPr/>
        </p:nvSpPr>
        <p:spPr>
          <a:xfrm>
            <a:off x="2266978" y="2920908"/>
            <a:ext cx="479808" cy="4465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861DDC89-7907-C112-0CD5-8E55D88B3F74}"/>
              </a:ext>
            </a:extLst>
          </p:cNvPr>
          <p:cNvSpPr/>
          <p:nvPr/>
        </p:nvSpPr>
        <p:spPr>
          <a:xfrm>
            <a:off x="2196452" y="2935791"/>
            <a:ext cx="610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nr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00" baseline="-8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A*)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2.3x10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5" name="Rounded Rectangle 64">
            <a:extLst>
              <a:ext uri="{FF2B5EF4-FFF2-40B4-BE49-F238E27FC236}">
                <a16:creationId xmlns:a16="http://schemas.microsoft.com/office/drawing/2014/main" id="{9F041810-106E-2EED-9EC8-E2F3B149ADAA}"/>
              </a:ext>
            </a:extLst>
          </p:cNvPr>
          <p:cNvSpPr/>
          <p:nvPr/>
        </p:nvSpPr>
        <p:spPr>
          <a:xfrm>
            <a:off x="2491358" y="3174531"/>
            <a:ext cx="479808" cy="4465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868127AB-90A6-C49E-E86B-6015593672BF}"/>
              </a:ext>
            </a:extLst>
          </p:cNvPr>
          <p:cNvSpPr/>
          <p:nvPr/>
        </p:nvSpPr>
        <p:spPr>
          <a:xfrm>
            <a:off x="2420832" y="3189414"/>
            <a:ext cx="610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nr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00" baseline="-8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A*)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4.9x10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Rounded Rectangle 64">
            <a:extLst>
              <a:ext uri="{FF2B5EF4-FFF2-40B4-BE49-F238E27FC236}">
                <a16:creationId xmlns:a16="http://schemas.microsoft.com/office/drawing/2014/main" id="{DB8207BE-7FA1-B710-DF75-CCEB84B016B2}"/>
              </a:ext>
            </a:extLst>
          </p:cNvPr>
          <p:cNvSpPr/>
          <p:nvPr/>
        </p:nvSpPr>
        <p:spPr>
          <a:xfrm>
            <a:off x="3432180" y="2565246"/>
            <a:ext cx="479808" cy="3943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4D96EFAA-B80D-7835-2C93-28BF88A23BA2}"/>
              </a:ext>
            </a:extLst>
          </p:cNvPr>
          <p:cNvSpPr/>
          <p:nvPr/>
        </p:nvSpPr>
        <p:spPr>
          <a:xfrm>
            <a:off x="3380704" y="2556316"/>
            <a:ext cx="610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00" baseline="-8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S*)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2.5x10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9" name="Rounded Rectangle 64">
            <a:extLst>
              <a:ext uri="{FF2B5EF4-FFF2-40B4-BE49-F238E27FC236}">
                <a16:creationId xmlns:a16="http://schemas.microsoft.com/office/drawing/2014/main" id="{ABCD5809-2A8E-E6E6-EE92-2BBA24BE6725}"/>
              </a:ext>
            </a:extLst>
          </p:cNvPr>
          <p:cNvSpPr/>
          <p:nvPr/>
        </p:nvSpPr>
        <p:spPr>
          <a:xfrm>
            <a:off x="3699345" y="2921589"/>
            <a:ext cx="479808" cy="4465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7E7A6DC8-200E-8CE2-F184-2668B8E7ECF4}"/>
              </a:ext>
            </a:extLst>
          </p:cNvPr>
          <p:cNvSpPr/>
          <p:nvPr/>
        </p:nvSpPr>
        <p:spPr>
          <a:xfrm>
            <a:off x="3628819" y="2936472"/>
            <a:ext cx="610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nr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00" baseline="-8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S*)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1.7x10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1" name="Group 8">
            <a:extLst>
              <a:ext uri="{FF2B5EF4-FFF2-40B4-BE49-F238E27FC236}">
                <a16:creationId xmlns:a16="http://schemas.microsoft.com/office/drawing/2014/main" id="{0233B3F3-DAD4-4E85-D3C5-C6521F40F7FC}"/>
              </a:ext>
            </a:extLst>
          </p:cNvPr>
          <p:cNvGrpSpPr/>
          <p:nvPr/>
        </p:nvGrpSpPr>
        <p:grpSpPr>
          <a:xfrm>
            <a:off x="1631396" y="1756432"/>
            <a:ext cx="846116" cy="416491"/>
            <a:chOff x="4399229" y="5482567"/>
            <a:chExt cx="1026359" cy="505213"/>
          </a:xfrm>
        </p:grpSpPr>
        <p:sp>
          <p:nvSpPr>
            <p:cNvPr id="342" name="Rounded Rectangle 125">
              <a:extLst>
                <a:ext uri="{FF2B5EF4-FFF2-40B4-BE49-F238E27FC236}">
                  <a16:creationId xmlns:a16="http://schemas.microsoft.com/office/drawing/2014/main" id="{7E5DDD3E-3D14-AD30-726F-57EED424DE75}"/>
                </a:ext>
              </a:extLst>
            </p:cNvPr>
            <p:cNvSpPr/>
            <p:nvPr/>
          </p:nvSpPr>
          <p:spPr>
            <a:xfrm rot="1235295">
              <a:off x="4468843" y="5565255"/>
              <a:ext cx="819333" cy="4225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3" name="TextBox 342">
              <a:extLst>
                <a:ext uri="{FF2B5EF4-FFF2-40B4-BE49-F238E27FC236}">
                  <a16:creationId xmlns:a16="http://schemas.microsoft.com/office/drawing/2014/main" id="{1B9E8426-6CD4-A6FD-5323-519F47E8EDA7}"/>
                </a:ext>
              </a:extLst>
            </p:cNvPr>
            <p:cNvSpPr txBox="1"/>
            <p:nvPr/>
          </p:nvSpPr>
          <p:spPr>
            <a:xfrm>
              <a:off x="4399229" y="5482567"/>
              <a:ext cx="1026359" cy="448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kumimoji="0" lang="en-US" sz="9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inj</a:t>
              </a:r>
              <a:r>
                <a:rPr kumimoji="0" lang="en-US" sz="9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(S</a:t>
              </a:r>
              <a:r>
                <a:rPr kumimoji="0" lang="en-US" sz="900" b="0" i="0" u="none" strike="noStrike" kern="1200" cap="none" spc="0" normalizeH="0" baseline="-1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*</a:t>
              </a:r>
              <a:r>
                <a:rPr kumimoji="0" lang="en-US" sz="9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1.6x10</a:t>
              </a:r>
              <a:r>
                <a:rPr kumimoji="0" lang="en-US" sz="9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14F5251A-F02B-A6DD-37D2-1328436A03F7}"/>
              </a:ext>
            </a:extLst>
          </p:cNvPr>
          <p:cNvCxnSpPr/>
          <p:nvPr/>
        </p:nvCxnSpPr>
        <p:spPr>
          <a:xfrm>
            <a:off x="2233209" y="3653726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1F4BB64F-205F-01A6-62EF-8BE5FF3ACF48}"/>
              </a:ext>
            </a:extLst>
          </p:cNvPr>
          <p:cNvCxnSpPr/>
          <p:nvPr/>
        </p:nvCxnSpPr>
        <p:spPr>
          <a:xfrm>
            <a:off x="2233209" y="2472112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FD1FF604-5BF5-DF8C-BEB2-F781C87A6146}"/>
              </a:ext>
            </a:extLst>
          </p:cNvPr>
          <p:cNvCxnSpPr/>
          <p:nvPr/>
        </p:nvCxnSpPr>
        <p:spPr>
          <a:xfrm>
            <a:off x="2233209" y="1576949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477299D0-AB2A-0740-BD40-05DB4E392639}"/>
              </a:ext>
            </a:extLst>
          </p:cNvPr>
          <p:cNvCxnSpPr/>
          <p:nvPr/>
        </p:nvCxnSpPr>
        <p:spPr>
          <a:xfrm>
            <a:off x="2233209" y="2550886"/>
            <a:ext cx="522775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D9AC06E6-CE0E-A0F6-39A8-A9C99BAC1458}"/>
              </a:ext>
            </a:extLst>
          </p:cNvPr>
          <p:cNvCxnSpPr/>
          <p:nvPr/>
        </p:nvCxnSpPr>
        <p:spPr>
          <a:xfrm>
            <a:off x="3679107" y="3603926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B2376859-F343-E305-193E-BA8C8879BC95}"/>
              </a:ext>
            </a:extLst>
          </p:cNvPr>
          <p:cNvCxnSpPr/>
          <p:nvPr/>
        </p:nvCxnSpPr>
        <p:spPr>
          <a:xfrm>
            <a:off x="3669845" y="2240652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87E187FB-05EF-8457-E10C-26DBF88DEED7}"/>
              </a:ext>
            </a:extLst>
          </p:cNvPr>
          <p:cNvCxnSpPr/>
          <p:nvPr/>
        </p:nvCxnSpPr>
        <p:spPr>
          <a:xfrm>
            <a:off x="3669845" y="2040136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0594182F-0EFE-55EA-8F1E-528577564BD8}"/>
              </a:ext>
            </a:extLst>
          </p:cNvPr>
          <p:cNvCxnSpPr/>
          <p:nvPr/>
        </p:nvCxnSpPr>
        <p:spPr>
          <a:xfrm>
            <a:off x="5306309" y="3525849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745CC882-8CEA-7480-D61E-B5122B0A0ED0}"/>
              </a:ext>
            </a:extLst>
          </p:cNvPr>
          <p:cNvCxnSpPr/>
          <p:nvPr/>
        </p:nvCxnSpPr>
        <p:spPr>
          <a:xfrm>
            <a:off x="5306309" y="1785944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43009AAD-4397-3BFE-1364-1B6DB2DA3F8F}"/>
              </a:ext>
            </a:extLst>
          </p:cNvPr>
          <p:cNvCxnSpPr/>
          <p:nvPr/>
        </p:nvCxnSpPr>
        <p:spPr>
          <a:xfrm>
            <a:off x="5300468" y="2078959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78B1699F-310C-F9BD-6A99-2ED864FF1275}"/>
              </a:ext>
            </a:extLst>
          </p:cNvPr>
          <p:cNvSpPr txBox="1"/>
          <p:nvPr/>
        </p:nvSpPr>
        <p:spPr>
          <a:xfrm>
            <a:off x="1857152" y="2322942"/>
            <a:ext cx="6282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9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mig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B53D29B-C437-55A2-1AFE-209471878FEC}"/>
              </a:ext>
            </a:extLst>
          </p:cNvPr>
          <p:cNvSpPr txBox="1"/>
          <p:nvPr/>
        </p:nvSpPr>
        <p:spPr>
          <a:xfrm>
            <a:off x="1108337" y="854353"/>
            <a:ext cx="4570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prstClr val="black"/>
                </a:solidFill>
                <a:latin typeface="Calibri"/>
              </a:rPr>
              <a:t>Upconversion </a:t>
            </a:r>
            <a:r>
              <a:rPr lang="en-US" sz="2400" u="sng" dirty="0" err="1">
                <a:solidFill>
                  <a:prstClr val="black"/>
                </a:solidFill>
                <a:latin typeface="Calibri"/>
              </a:rPr>
              <a:t>Trilayer</a:t>
            </a:r>
            <a:endParaRPr lang="en-US" sz="2400" u="sng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47320B7D-2C52-1DD4-6E61-335A0462709B}"/>
              </a:ext>
            </a:extLst>
          </p:cNvPr>
          <p:cNvSpPr txBox="1"/>
          <p:nvPr/>
        </p:nvSpPr>
        <p:spPr>
          <a:xfrm>
            <a:off x="7478395" y="6547057"/>
            <a:ext cx="33364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https://doi.org/10.48550/arXiv.1608.06913</a:t>
            </a:r>
          </a:p>
        </p:txBody>
      </p:sp>
    </p:spTree>
    <p:extLst>
      <p:ext uri="{BB962C8B-B14F-4D97-AF65-F5344CB8AC3E}">
        <p14:creationId xmlns:p14="http://schemas.microsoft.com/office/powerpoint/2010/main" val="47760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7C063-7A01-437A-A6DF-12A95C50B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114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Metal Ion Linked Multilayer Structure</a:t>
            </a:r>
          </a:p>
        </p:txBody>
      </p:sp>
      <p:pic>
        <p:nvPicPr>
          <p:cNvPr id="4" name="Picture 375" descr="Abstract Image">
            <a:extLst>
              <a:ext uri="{FF2B5EF4-FFF2-40B4-BE49-F238E27FC236}">
                <a16:creationId xmlns:a16="http://schemas.microsoft.com/office/drawing/2014/main" id="{CD31B385-8666-4815-BD72-67865204E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586" y="1503753"/>
            <a:ext cx="3367296" cy="142773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A19FD1-9071-420F-A994-A546D1B2435D}"/>
              </a:ext>
            </a:extLst>
          </p:cNvPr>
          <p:cNvSpPr txBox="1"/>
          <p:nvPr/>
        </p:nvSpPr>
        <p:spPr>
          <a:xfrm>
            <a:off x="7471862" y="882096"/>
            <a:ext cx="4514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kern="0" dirty="0">
                <a:ea typeface="Avenir Book" charset="0"/>
                <a:cs typeface="Avenir Book" charset="0"/>
              </a:rPr>
              <a:t>Energy/Electron Transfer Cascade</a:t>
            </a:r>
            <a:endParaRPr lang="en-US" sz="2000" b="1" i="1" dirty="0"/>
          </a:p>
        </p:txBody>
      </p:sp>
      <p:sp>
        <p:nvSpPr>
          <p:cNvPr id="6" name="Shape 603">
            <a:extLst>
              <a:ext uri="{FF2B5EF4-FFF2-40B4-BE49-F238E27FC236}">
                <a16:creationId xmlns:a16="http://schemas.microsoft.com/office/drawing/2014/main" id="{E2A81064-C92F-424D-B727-820F40BEB091}"/>
              </a:ext>
            </a:extLst>
          </p:cNvPr>
          <p:cNvSpPr/>
          <p:nvPr/>
        </p:nvSpPr>
        <p:spPr>
          <a:xfrm>
            <a:off x="8092654" y="3068937"/>
            <a:ext cx="3368418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i="1" dirty="0">
                <a:ea typeface="Avenir Book" charset="0"/>
                <a:cs typeface="Avenir Book" charset="0"/>
              </a:rPr>
              <a:t>ACS AM&amp;I </a:t>
            </a:r>
            <a:r>
              <a:rPr lang="en-US" sz="1400" b="1" dirty="0">
                <a:ea typeface="Avenir Book" charset="0"/>
                <a:cs typeface="Avenir Book" charset="0"/>
              </a:rPr>
              <a:t>2016</a:t>
            </a:r>
            <a:r>
              <a:rPr lang="en-US" sz="1400" dirty="0">
                <a:ea typeface="Avenir Book" charset="0"/>
                <a:cs typeface="Avenir Book" charset="0"/>
              </a:rPr>
              <a:t>, 8, 28633</a:t>
            </a:r>
            <a:endParaRPr sz="1400" dirty="0">
              <a:ea typeface="Avenir Book" charset="0"/>
              <a:cs typeface="Avenir Book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49A3E1-AB82-4D5D-8E49-E706B2B9FE80}"/>
              </a:ext>
            </a:extLst>
          </p:cNvPr>
          <p:cNvSpPr txBox="1"/>
          <p:nvPr/>
        </p:nvSpPr>
        <p:spPr>
          <a:xfrm>
            <a:off x="3523553" y="903976"/>
            <a:ext cx="28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kern="0" dirty="0"/>
              <a:t>Water Oxidation DSPEC</a:t>
            </a:r>
            <a:endParaRPr lang="en-US" sz="2000" b="1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874D1-6E24-45A5-99D4-6DD5CD59EFA2}"/>
              </a:ext>
            </a:extLst>
          </p:cNvPr>
          <p:cNvSpPr txBox="1"/>
          <p:nvPr/>
        </p:nvSpPr>
        <p:spPr>
          <a:xfrm>
            <a:off x="8410351" y="6514546"/>
            <a:ext cx="28304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400" i="1" dirty="0"/>
              <a:t>ACS Omega</a:t>
            </a:r>
            <a:r>
              <a:rPr lang="sv-SE" sz="1400" dirty="0"/>
              <a:t>, </a:t>
            </a:r>
            <a:r>
              <a:rPr lang="sv-SE" sz="1400" b="1" dirty="0"/>
              <a:t>2017</a:t>
            </a:r>
            <a:r>
              <a:rPr lang="sv-SE" sz="1400" dirty="0"/>
              <a:t>, 2, 3901.</a:t>
            </a:r>
            <a:endParaRPr lang="en-US" sz="14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397F2D-2A1A-4AAC-8984-B8C64ADB1595}"/>
              </a:ext>
            </a:extLst>
          </p:cNvPr>
          <p:cNvSpPr txBox="1"/>
          <p:nvPr/>
        </p:nvSpPr>
        <p:spPr>
          <a:xfrm>
            <a:off x="8261211" y="4021079"/>
            <a:ext cx="3113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kern="0" dirty="0">
                <a:ea typeface="Avenir Book" charset="0"/>
                <a:cs typeface="Avenir Book" charset="0"/>
              </a:rPr>
              <a:t>H</a:t>
            </a:r>
            <a:r>
              <a:rPr lang="en-US" sz="2000" b="1" i="1" kern="0" baseline="-25000" dirty="0">
                <a:ea typeface="Avenir Book" charset="0"/>
                <a:cs typeface="Avenir Book" charset="0"/>
              </a:rPr>
              <a:t>2</a:t>
            </a:r>
            <a:r>
              <a:rPr lang="en-US" sz="2000" b="1" i="1" kern="0" dirty="0">
                <a:ea typeface="Avenir Book" charset="0"/>
                <a:cs typeface="Avenir Book" charset="0"/>
              </a:rPr>
              <a:t> Generation</a:t>
            </a:r>
            <a:endParaRPr lang="en-US" sz="2000" b="1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0D9CA6-DEFF-48DC-93A4-9239ACAE8717}"/>
              </a:ext>
            </a:extLst>
          </p:cNvPr>
          <p:cNvSpPr txBox="1"/>
          <p:nvPr/>
        </p:nvSpPr>
        <p:spPr>
          <a:xfrm>
            <a:off x="2966202" y="3397443"/>
            <a:ext cx="384110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Chem. Sci.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12, 50.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FE84EA-52C5-4A68-8B60-5A7AA25B76BB}"/>
              </a:ext>
            </a:extLst>
          </p:cNvPr>
          <p:cNvSpPr txBox="1"/>
          <p:nvPr/>
        </p:nvSpPr>
        <p:spPr>
          <a:xfrm>
            <a:off x="3602870" y="4034621"/>
            <a:ext cx="2698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kern="0" dirty="0">
                <a:ea typeface="Avenir Book" charset="0"/>
                <a:cs typeface="Avenir Book" charset="0"/>
              </a:rPr>
              <a:t>Molecular Rectifiers</a:t>
            </a:r>
            <a:endParaRPr lang="en-US" sz="2000" b="1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3E0C5A-2613-4947-8309-F5521D56BC05}"/>
              </a:ext>
            </a:extLst>
          </p:cNvPr>
          <p:cNvSpPr txBox="1"/>
          <p:nvPr/>
        </p:nvSpPr>
        <p:spPr>
          <a:xfrm>
            <a:off x="3345796" y="6161334"/>
            <a:ext cx="32019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/>
              <a:t>Angew</a:t>
            </a:r>
            <a:r>
              <a:rPr lang="en-US" sz="1400" i="1" dirty="0"/>
              <a:t>. </a:t>
            </a:r>
            <a:r>
              <a:rPr lang="en-US" sz="1400" i="1" dirty="0" err="1"/>
              <a:t>Chemie</a:t>
            </a:r>
            <a:r>
              <a:rPr lang="en-US" sz="1400" i="1" dirty="0"/>
              <a:t>. </a:t>
            </a:r>
            <a:r>
              <a:rPr lang="en-US" sz="1400" b="1" dirty="0"/>
              <a:t>2018</a:t>
            </a:r>
            <a:r>
              <a:rPr lang="en-US" sz="1400" dirty="0"/>
              <a:t>, 57, 15390.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B47D1B-C445-4A07-B468-A4C4CF54C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01" y="1503753"/>
            <a:ext cx="1989670" cy="4630596"/>
          </a:xfrm>
          <a:prstGeom prst="rect">
            <a:avLst/>
          </a:prstGeom>
        </p:spPr>
      </p:pic>
      <p:pic>
        <p:nvPicPr>
          <p:cNvPr id="17" name="Picture 4" descr="JPC A">
            <a:extLst>
              <a:ext uri="{FF2B5EF4-FFF2-40B4-BE49-F238E27FC236}">
                <a16:creationId xmlns:a16="http://schemas.microsoft.com/office/drawing/2014/main" id="{ECD55A5C-86BB-47FB-ACEC-2D4B9B5C2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012" y="1305747"/>
            <a:ext cx="2104322" cy="209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34" name="Picture 2">
            <a:extLst>
              <a:ext uri="{FF2B5EF4-FFF2-40B4-BE49-F238E27FC236}">
                <a16:creationId xmlns:a16="http://schemas.microsoft.com/office/drawing/2014/main" id="{1B0CB8FB-5999-4BF3-B35A-2F14A433E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426" y="4410303"/>
            <a:ext cx="3728870" cy="2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7B070B-1DDF-0411-19ED-F4FBF49D5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7235" y="4407349"/>
            <a:ext cx="4785312" cy="178970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5D2AC05-F199-EBF1-8612-2C70DD29F35E}"/>
              </a:ext>
            </a:extLst>
          </p:cNvPr>
          <p:cNvGrpSpPr/>
          <p:nvPr/>
        </p:nvGrpSpPr>
        <p:grpSpPr>
          <a:xfrm>
            <a:off x="3832564" y="2030310"/>
            <a:ext cx="5428931" cy="3093736"/>
            <a:chOff x="3832564" y="2030310"/>
            <a:chExt cx="5428931" cy="3093736"/>
          </a:xfrm>
        </p:grpSpPr>
        <p:sp>
          <p:nvSpPr>
            <p:cNvPr id="18" name="Rounded Rectangle 31">
              <a:extLst>
                <a:ext uri="{FF2B5EF4-FFF2-40B4-BE49-F238E27FC236}">
                  <a16:creationId xmlns:a16="http://schemas.microsoft.com/office/drawing/2014/main" id="{54FA348A-472F-1CB2-8752-76E86366ABD5}"/>
                </a:ext>
              </a:extLst>
            </p:cNvPr>
            <p:cNvSpPr/>
            <p:nvPr/>
          </p:nvSpPr>
          <p:spPr>
            <a:xfrm>
              <a:off x="3832564" y="2030310"/>
              <a:ext cx="5428931" cy="3093736"/>
            </a:xfrm>
            <a:prstGeom prst="roundRect">
              <a:avLst/>
            </a:prstGeom>
            <a:solidFill>
              <a:srgbClr val="C0504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231775" marR="0" lvl="0" indent="-231775" defTabSz="91440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en-US" sz="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DA5430-C4E7-73BC-564E-FD309C20F400}"/>
                </a:ext>
              </a:extLst>
            </p:cNvPr>
            <p:cNvSpPr txBox="1"/>
            <p:nvPr/>
          </p:nvSpPr>
          <p:spPr>
            <a:xfrm>
              <a:off x="4642191" y="4625435"/>
              <a:ext cx="382472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0" i="1" dirty="0">
                  <a:solidFill>
                    <a:srgbClr val="000000"/>
                  </a:solidFill>
                  <a:effectLst/>
                  <a:latin typeface="Roboto" panose="02000000000000000000" pitchFamily="2" charset="0"/>
                </a:rPr>
                <a:t>ACS Appl. Opt. Mater.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Roboto" panose="02000000000000000000" pitchFamily="2" charset="0"/>
                </a:rPr>
                <a:t> 2023, 1, 1156.</a:t>
              </a:r>
              <a:endParaRPr lang="en-US" sz="1600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6D49707-9014-899A-1016-367E950D8FD7}"/>
                </a:ext>
              </a:extLst>
            </p:cNvPr>
            <p:cNvGrpSpPr/>
            <p:nvPr/>
          </p:nvGrpSpPr>
          <p:grpSpPr>
            <a:xfrm>
              <a:off x="4442688" y="2287619"/>
              <a:ext cx="4224297" cy="2279366"/>
              <a:chOff x="-3278697" y="612948"/>
              <a:chExt cx="2973905" cy="1604673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396547F-80AE-DFDD-E795-7096826E86E7}"/>
                  </a:ext>
                </a:extLst>
              </p:cNvPr>
              <p:cNvSpPr/>
              <p:nvPr/>
            </p:nvSpPr>
            <p:spPr>
              <a:xfrm>
                <a:off x="-3278697" y="612948"/>
                <a:ext cx="2962914" cy="15972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A diagram of different types of molecules&#10;&#10;Description automatically generated">
                <a:extLst>
                  <a:ext uri="{FF2B5EF4-FFF2-40B4-BE49-F238E27FC236}">
                    <a16:creationId xmlns:a16="http://schemas.microsoft.com/office/drawing/2014/main" id="{F3936352-0C04-DE42-6FA4-33B8C526BF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267705" y="620331"/>
                <a:ext cx="2962913" cy="159729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8035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0EB66-F866-4121-A708-596760885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Bilayer Structure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9084836-974B-415C-9CA6-8D39D7A4CC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464967"/>
              </p:ext>
            </p:extLst>
          </p:nvPr>
        </p:nvGraphicFramePr>
        <p:xfrm>
          <a:off x="2792413" y="1877185"/>
          <a:ext cx="6569495" cy="3970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5317132" imgH="3213746" progId="ChemDraw.Document.6.0">
                  <p:embed/>
                </p:oleObj>
              </mc:Choice>
              <mc:Fallback>
                <p:oleObj name="CS ChemDraw Drawing" r:id="rId3" imgW="5317132" imgH="3213746" progId="ChemDraw.Document.6.0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9084836-974B-415C-9CA6-8D39D7A4CC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92413" y="1877185"/>
                        <a:ext cx="6569495" cy="3970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0A65A09-087B-4A20-948B-07B39A1C34BC}"/>
              </a:ext>
            </a:extLst>
          </p:cNvPr>
          <p:cNvSpPr txBox="1"/>
          <p:nvPr/>
        </p:nvSpPr>
        <p:spPr>
          <a:xfrm>
            <a:off x="114300" y="3574508"/>
            <a:ext cx="30737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What is known: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/>
              <a:t>Not co-deposition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/>
              <a:t>Metal-ion coordination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/>
              <a:t>Directional E/e</a:t>
            </a:r>
            <a:r>
              <a:rPr lang="en-US" sz="2000" kern="0" baseline="30000" dirty="0"/>
              <a:t>-</a:t>
            </a:r>
            <a:r>
              <a:rPr lang="en-US" sz="2000" kern="0" dirty="0"/>
              <a:t> transfer</a:t>
            </a:r>
          </a:p>
          <a:p>
            <a:endParaRPr lang="en-US" sz="2000" b="1" dirty="0"/>
          </a:p>
          <a:p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6CFDDF-5D7C-45CD-B968-7A7320D1EED4}"/>
              </a:ext>
            </a:extLst>
          </p:cNvPr>
          <p:cNvSpPr txBox="1"/>
          <p:nvPr/>
        </p:nvSpPr>
        <p:spPr>
          <a:xfrm>
            <a:off x="9379209" y="3574508"/>
            <a:ext cx="32218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What is not known: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/>
              <a:t>Surface binding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/>
              <a:t>Relative orientation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/>
              <a:t>Controllability</a:t>
            </a:r>
          </a:p>
          <a:p>
            <a:endParaRPr lang="en-US" sz="2000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1E0E5E2-6E41-4DD7-A4D2-1FA932D77B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267103"/>
              </p:ext>
            </p:extLst>
          </p:nvPr>
        </p:nvGraphicFramePr>
        <p:xfrm>
          <a:off x="2792413" y="1878397"/>
          <a:ext cx="6569495" cy="397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5317132" imgH="3213746" progId="ChemDraw.Document.6.0">
                  <p:embed/>
                </p:oleObj>
              </mc:Choice>
              <mc:Fallback>
                <p:oleObj name="CS ChemDraw Drawing" r:id="rId5" imgW="5317132" imgH="3213746" progId="ChemDraw.Document.6.0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1E0E5E2-6E41-4DD7-A4D2-1FA932D77B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92413" y="1878397"/>
                        <a:ext cx="6569495" cy="3970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5A8F2F-61BA-4E25-9C74-A3EC42A11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5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13648-CC2F-498A-B7C2-01FC698F9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Polarized Attenuated Total Reflectance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08DC9E-D414-476A-8810-5E1DD1C2B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774" y="933856"/>
            <a:ext cx="5517130" cy="40930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734D30-04B6-4160-BD57-1F1D5669BCBF}"/>
              </a:ext>
            </a:extLst>
          </p:cNvPr>
          <p:cNvSpPr txBox="1"/>
          <p:nvPr/>
        </p:nvSpPr>
        <p:spPr>
          <a:xfrm rot="480000">
            <a:off x="4435097" y="3457965"/>
            <a:ext cx="2504176" cy="395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ITO coated glass substrate</a:t>
            </a:r>
            <a:endParaRPr kumimoji="0" lang="zh-CN" alt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0D2CD-A937-4AA2-A1E4-ABC9BD46FF3F}"/>
              </a:ext>
            </a:extLst>
          </p:cNvPr>
          <p:cNvSpPr txBox="1"/>
          <p:nvPr/>
        </p:nvSpPr>
        <p:spPr>
          <a:xfrm rot="480000">
            <a:off x="6471760" y="4067776"/>
            <a:ext cx="1197055" cy="395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monolayer</a:t>
            </a:r>
            <a:endParaRPr kumimoji="0" lang="zh-CN" altLang="en-US" sz="10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FC0105-6E38-44F9-9D73-092C16A9DDFB}"/>
              </a:ext>
            </a:extLst>
          </p:cNvPr>
          <p:cNvCxnSpPr/>
          <p:nvPr/>
        </p:nvCxnSpPr>
        <p:spPr>
          <a:xfrm flipH="1" flipV="1">
            <a:off x="6716011" y="3914772"/>
            <a:ext cx="185707" cy="2397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AB4AF84-5757-4AAF-B914-3455B7584F1F}"/>
              </a:ext>
            </a:extLst>
          </p:cNvPr>
          <p:cNvGrpSpPr/>
          <p:nvPr/>
        </p:nvGrpSpPr>
        <p:grpSpPr>
          <a:xfrm>
            <a:off x="3922506" y="2867642"/>
            <a:ext cx="4239530" cy="3979170"/>
            <a:chOff x="3605514" y="2575034"/>
            <a:chExt cx="4239530" cy="39791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3D33A6-892C-48A3-83C5-2D43665F0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5514" y="4502705"/>
              <a:ext cx="3095951" cy="1798319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BA00EF-6519-4F1D-8CCD-6C7C15B8A2CB}"/>
                </a:ext>
              </a:extLst>
            </p:cNvPr>
            <p:cNvSpPr/>
            <p:nvPr/>
          </p:nvSpPr>
          <p:spPr>
            <a:xfrm rot="12120000">
              <a:off x="4451091" y="5594826"/>
              <a:ext cx="120768" cy="3150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EF70A2C-AC89-4E54-91F2-DFFDDF95A99E}"/>
                </a:ext>
              </a:extLst>
            </p:cNvPr>
            <p:cNvSpPr/>
            <p:nvPr/>
          </p:nvSpPr>
          <p:spPr>
            <a:xfrm rot="9660000">
              <a:off x="4991266" y="5594785"/>
              <a:ext cx="120768" cy="3150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3A75EF1-C683-45E5-99B1-47DEC9BE39B6}"/>
                </a:ext>
              </a:extLst>
            </p:cNvPr>
            <p:cNvSpPr/>
            <p:nvPr/>
          </p:nvSpPr>
          <p:spPr>
            <a:xfrm rot="10800000">
              <a:off x="4687622" y="5605732"/>
              <a:ext cx="120768" cy="3150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F5EFFB2-F44F-435F-918E-85D7499E4EB0}"/>
                </a:ext>
              </a:extLst>
            </p:cNvPr>
            <p:cNvSpPr/>
            <p:nvPr/>
          </p:nvSpPr>
          <p:spPr>
            <a:xfrm rot="10800000">
              <a:off x="5660775" y="5605732"/>
              <a:ext cx="120768" cy="3150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89D4E21-266B-4132-8339-3126E4CE7424}"/>
                </a:ext>
              </a:extLst>
            </p:cNvPr>
            <p:cNvSpPr/>
            <p:nvPr/>
          </p:nvSpPr>
          <p:spPr>
            <a:xfrm rot="8820000">
              <a:off x="5335146" y="5563779"/>
              <a:ext cx="120768" cy="3150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CE1489D-5938-4CCB-83DC-1158EAC34330}"/>
                </a:ext>
              </a:extLst>
            </p:cNvPr>
            <p:cNvSpPr/>
            <p:nvPr/>
          </p:nvSpPr>
          <p:spPr>
            <a:xfrm>
              <a:off x="5660774" y="6086882"/>
              <a:ext cx="2184270" cy="4673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Evanescent wave </a:t>
              </a: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CFA16AE-6462-4EC1-9F58-4ACC9919727F}"/>
                </a:ext>
              </a:extLst>
            </p:cNvPr>
            <p:cNvSpPr/>
            <p:nvPr/>
          </p:nvSpPr>
          <p:spPr>
            <a:xfrm>
              <a:off x="4632832" y="2575034"/>
              <a:ext cx="1156594" cy="1110899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440D194-96A5-405D-827D-94AEE3F7D475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H="1">
              <a:off x="3809344" y="3523246"/>
              <a:ext cx="992867" cy="15379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CE70ACD-D811-417D-B0DE-A775C395EFAE}"/>
                </a:ext>
              </a:extLst>
            </p:cNvPr>
            <p:cNvCxnSpPr>
              <a:cxnSpLocks/>
              <a:stCxn id="17" idx="5"/>
            </p:cNvCxnSpPr>
            <p:nvPr/>
          </p:nvCxnSpPr>
          <p:spPr>
            <a:xfrm>
              <a:off x="5620047" y="3523246"/>
              <a:ext cx="1017780" cy="16697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Down Arrow 29">
            <a:extLst>
              <a:ext uri="{FF2B5EF4-FFF2-40B4-BE49-F238E27FC236}">
                <a16:creationId xmlns:a16="http://schemas.microsoft.com/office/drawing/2014/main" id="{A7A8839F-5C64-4B9A-8AEE-E059B9F8AABA}"/>
              </a:ext>
            </a:extLst>
          </p:cNvPr>
          <p:cNvSpPr/>
          <p:nvPr/>
        </p:nvSpPr>
        <p:spPr>
          <a:xfrm>
            <a:off x="9110850" y="2263176"/>
            <a:ext cx="573361" cy="4779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Down Arrow 30">
            <a:extLst>
              <a:ext uri="{FF2B5EF4-FFF2-40B4-BE49-F238E27FC236}">
                <a16:creationId xmlns:a16="http://schemas.microsoft.com/office/drawing/2014/main" id="{5049CD2C-EDEC-4062-9546-2D5A8A1CEF11}"/>
              </a:ext>
            </a:extLst>
          </p:cNvPr>
          <p:cNvSpPr/>
          <p:nvPr/>
        </p:nvSpPr>
        <p:spPr>
          <a:xfrm>
            <a:off x="9106126" y="3241405"/>
            <a:ext cx="573361" cy="4779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F88BE5-AD15-4DD2-B5FE-0152CE60391B}"/>
              </a:ext>
            </a:extLst>
          </p:cNvPr>
          <p:cNvSpPr/>
          <p:nvPr/>
        </p:nvSpPr>
        <p:spPr>
          <a:xfrm>
            <a:off x="99921" y="6574787"/>
            <a:ext cx="56787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John Thomas Bradshaw , A. PhD. Dissertation, University of Arizona, 2005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5B7DCD-54CC-425B-A52E-3E12E93EA7A9}"/>
              </a:ext>
            </a:extLst>
          </p:cNvPr>
          <p:cNvGrpSpPr/>
          <p:nvPr/>
        </p:nvGrpSpPr>
        <p:grpSpPr>
          <a:xfrm>
            <a:off x="8029333" y="4615010"/>
            <a:ext cx="3771831" cy="1630550"/>
            <a:chOff x="4444806" y="3993853"/>
            <a:chExt cx="4486679" cy="193957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4A9E28E-B417-41EF-A21E-0D0D3568EFB7}"/>
                </a:ext>
              </a:extLst>
            </p:cNvPr>
            <p:cNvGrpSpPr/>
            <p:nvPr/>
          </p:nvGrpSpPr>
          <p:grpSpPr>
            <a:xfrm>
              <a:off x="4490986" y="4007346"/>
              <a:ext cx="4379113" cy="1926083"/>
              <a:chOff x="5618651" y="1594747"/>
              <a:chExt cx="3391761" cy="1491812"/>
            </a:xfrm>
          </p:grpSpPr>
          <p:pic>
            <p:nvPicPr>
              <p:cNvPr id="29" name="Picture 2">
                <a:extLst>
                  <a:ext uri="{FF2B5EF4-FFF2-40B4-BE49-F238E27FC236}">
                    <a16:creationId xmlns:a16="http://schemas.microsoft.com/office/drawing/2014/main" id="{D9F68B37-9729-462C-BA72-EB142F0132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8651" y="1594747"/>
                <a:ext cx="3391761" cy="12177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82B0E4D-EE18-4784-9B5E-7C864B4629C6}"/>
                  </a:ext>
                </a:extLst>
              </p:cNvPr>
              <p:cNvSpPr txBox="1"/>
              <p:nvPr/>
            </p:nvSpPr>
            <p:spPr>
              <a:xfrm>
                <a:off x="6102825" y="2794171"/>
                <a:ext cx="2423411" cy="292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JACS</a:t>
                </a: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2008</a:t>
                </a: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130, 5, 1572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76A2D37-8F59-4071-BC58-5B277DCF8853}"/>
                </a:ext>
              </a:extLst>
            </p:cNvPr>
            <p:cNvSpPr/>
            <p:nvPr/>
          </p:nvSpPr>
          <p:spPr>
            <a:xfrm>
              <a:off x="4444806" y="3993853"/>
              <a:ext cx="4486679" cy="187291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D980299-178C-4142-91A6-927F93D66D7B}"/>
              </a:ext>
            </a:extLst>
          </p:cNvPr>
          <p:cNvSpPr txBox="1"/>
          <p:nvPr/>
        </p:nvSpPr>
        <p:spPr>
          <a:xfrm>
            <a:off x="1" y="917959"/>
            <a:ext cx="3091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 Saavedra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UofA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6E50BB-40F2-4E7B-B8D6-4637A0D02B26}"/>
              </a:ext>
            </a:extLst>
          </p:cNvPr>
          <p:cNvSpPr txBox="1"/>
          <p:nvPr/>
        </p:nvSpPr>
        <p:spPr>
          <a:xfrm>
            <a:off x="8387133" y="1925238"/>
            <a:ext cx="1895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Measure A</a:t>
            </a:r>
            <a:r>
              <a:rPr kumimoji="0" lang="en-US" altLang="zh-CN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TE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and A</a:t>
            </a:r>
            <a:r>
              <a:rPr kumimoji="0" lang="en-US" altLang="zh-CN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TM</a:t>
            </a:r>
            <a:endParaRPr kumimoji="0" lang="zh-CN" altLang="en-US" sz="16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DCD3E5D-0C62-4B20-B6BE-A26512D18129}"/>
                  </a:ext>
                </a:extLst>
              </p:cNvPr>
              <p:cNvSpPr txBox="1"/>
              <p:nvPr/>
            </p:nvSpPr>
            <p:spPr>
              <a:xfrm>
                <a:off x="8361831" y="2771017"/>
                <a:ext cx="2038763" cy="4724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Dichroic ratio </a:t>
                </a:r>
                <a14:m>
                  <m:oMath xmlns:m="http://schemas.openxmlformats.org/officeDocument/2006/math">
                    <m:r>
                      <a:rPr kumimoji="0" lang="zh-CN" alt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𝜌</m:t>
                    </m:r>
                    <m:r>
                      <a:rPr kumimoji="0" lang="en-US" altLang="zh-CN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altLang="zh-CN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altLang="zh-CN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en-US" altLang="zh-CN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𝑇𝐸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0" lang="en-US" altLang="zh-CN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en-US" altLang="zh-CN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𝑇𝑀</m:t>
                            </m:r>
                          </m:sub>
                        </m:sSub>
                      </m:den>
                    </m:f>
                  </m:oMath>
                </a14:m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DCD3E5D-0C62-4B20-B6BE-A26512D18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1831" y="2771017"/>
                <a:ext cx="2038763" cy="472437"/>
              </a:xfrm>
              <a:prstGeom prst="rect">
                <a:avLst/>
              </a:prstGeom>
              <a:blipFill>
                <a:blip r:embed="rId6"/>
                <a:stretch>
                  <a:fillRect l="-1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33AC534-1C00-44A1-B5B8-E6C002D510D1}"/>
                  </a:ext>
                </a:extLst>
              </p:cNvPr>
              <p:cNvSpPr txBox="1"/>
              <p:nvPr/>
            </p:nvSpPr>
            <p:spPr>
              <a:xfrm>
                <a:off x="8196394" y="3738278"/>
                <a:ext cx="289224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Calculate mean tilt angle</a:t>
                </a:r>
                <a14:m>
                  <m:oMath xmlns:m="http://schemas.openxmlformats.org/officeDocument/2006/math">
                    <m:r>
                      <a:rPr kumimoji="0" lang="en-US" altLang="zh-CN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zh-CN" alt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𝜃</m:t>
                    </m:r>
                  </m:oMath>
                </a14:m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33AC534-1C00-44A1-B5B8-E6C002D51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6394" y="3738278"/>
                <a:ext cx="2892248" cy="338554"/>
              </a:xfrm>
              <a:prstGeom prst="rect">
                <a:avLst/>
              </a:prstGeom>
              <a:blipFill>
                <a:blip r:embed="rId7"/>
                <a:stretch>
                  <a:fillRect l="-1266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E62DB547-BA2C-4BDA-88EA-F0E337E7AF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373" y="3964455"/>
            <a:ext cx="2821582" cy="2124824"/>
          </a:xfrm>
          <a:prstGeom prst="rect">
            <a:avLst/>
          </a:prstGeom>
        </p:spPr>
      </p:pic>
      <p:pic>
        <p:nvPicPr>
          <p:cNvPr id="128002" name="Picture 2" descr="S. Scott Saavedra">
            <a:extLst>
              <a:ext uri="{FF2B5EF4-FFF2-40B4-BE49-F238E27FC236}">
                <a16:creationId xmlns:a16="http://schemas.microsoft.com/office/drawing/2014/main" id="{A1144F2D-D86F-4D83-9C59-95315BA65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2" y="1308579"/>
            <a:ext cx="1223069" cy="1834604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5D2851BE-1011-435A-88DB-F7232209E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3DBF2EE4-5CDD-4DA2-BAFC-CFC0AFCFC0F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0" grpId="0"/>
      <p:bldP spid="21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6">
            <a:extLst>
              <a:ext uri="{FF2B5EF4-FFF2-40B4-BE49-F238E27FC236}">
                <a16:creationId xmlns:a16="http://schemas.microsoft.com/office/drawing/2014/main" id="{25C8CD16-0C5E-8CF9-DD63-CA5431808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6684" y="33894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8480EDF-0B4E-1F08-EBCD-86F5B72A16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976392"/>
              </p:ext>
            </p:extLst>
          </p:nvPr>
        </p:nvGraphicFramePr>
        <p:xfrm>
          <a:off x="3656684" y="3389470"/>
          <a:ext cx="4457700" cy="340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460681" imgH="3413032" progId="Origin50.Graph">
                  <p:embed/>
                </p:oleObj>
              </mc:Choice>
              <mc:Fallback>
                <p:oleObj name="Graph" r:id="rId3" imgW="4460681" imgH="3413032" progId="Origin50.Grap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8480EDF-0B4E-1F08-EBCD-86F5B72A16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6684" y="3389470"/>
                        <a:ext cx="4457700" cy="34099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Shape 1469">
            <a:extLst>
              <a:ext uri="{FF2B5EF4-FFF2-40B4-BE49-F238E27FC236}">
                <a16:creationId xmlns:a16="http://schemas.microsoft.com/office/drawing/2014/main" id="{E160737C-7244-44DF-836A-18E1507B637F}"/>
              </a:ext>
            </a:extLst>
          </p:cNvPr>
          <p:cNvSpPr/>
          <p:nvPr/>
        </p:nvSpPr>
        <p:spPr>
          <a:xfrm>
            <a:off x="2619565" y="2116987"/>
            <a:ext cx="45085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S</a:t>
            </a:r>
            <a:r>
              <a:rPr kumimoji="0" sz="20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1</a:t>
            </a:r>
          </a:p>
        </p:txBody>
      </p:sp>
      <p:sp>
        <p:nvSpPr>
          <p:cNvPr id="29" name="Shape 1473">
            <a:extLst>
              <a:ext uri="{FF2B5EF4-FFF2-40B4-BE49-F238E27FC236}">
                <a16:creationId xmlns:a16="http://schemas.microsoft.com/office/drawing/2014/main" id="{FCD06B2C-D0F2-4DED-81C2-A066FA64E825}"/>
              </a:ext>
            </a:extLst>
          </p:cNvPr>
          <p:cNvSpPr/>
          <p:nvPr/>
        </p:nvSpPr>
        <p:spPr>
          <a:xfrm>
            <a:off x="777877" y="1599902"/>
            <a:ext cx="635000" cy="311151"/>
          </a:xfrm>
          <a:prstGeom prst="rect">
            <a:avLst/>
          </a:prstGeom>
          <a:solidFill>
            <a:srgbClr val="825CA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Shape 1474">
            <a:extLst>
              <a:ext uri="{FF2B5EF4-FFF2-40B4-BE49-F238E27FC236}">
                <a16:creationId xmlns:a16="http://schemas.microsoft.com/office/drawing/2014/main" id="{8F8ACD27-4468-4F56-944E-B56EE30C0249}"/>
              </a:ext>
            </a:extLst>
          </p:cNvPr>
          <p:cNvSpPr/>
          <p:nvPr/>
        </p:nvSpPr>
        <p:spPr>
          <a:xfrm>
            <a:off x="779025" y="4929777"/>
            <a:ext cx="641350" cy="1791700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Shape 1475">
            <a:extLst>
              <a:ext uri="{FF2B5EF4-FFF2-40B4-BE49-F238E27FC236}">
                <a16:creationId xmlns:a16="http://schemas.microsoft.com/office/drawing/2014/main" id="{B93571B2-076D-4469-AE86-E43638C76F80}"/>
              </a:ext>
            </a:extLst>
          </p:cNvPr>
          <p:cNvSpPr/>
          <p:nvPr/>
        </p:nvSpPr>
        <p:spPr>
          <a:xfrm>
            <a:off x="776289" y="1591964"/>
            <a:ext cx="63817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2" name="Shape 1476">
            <a:extLst>
              <a:ext uri="{FF2B5EF4-FFF2-40B4-BE49-F238E27FC236}">
                <a16:creationId xmlns:a16="http://schemas.microsoft.com/office/drawing/2014/main" id="{0693D1A0-D286-4CC2-8062-CD66CE9DB43B}"/>
              </a:ext>
            </a:extLst>
          </p:cNvPr>
          <p:cNvSpPr/>
          <p:nvPr/>
        </p:nvSpPr>
        <p:spPr>
          <a:xfrm flipV="1">
            <a:off x="769904" y="4936127"/>
            <a:ext cx="642939" cy="1589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4" name="Shape 1478">
            <a:extLst>
              <a:ext uri="{FF2B5EF4-FFF2-40B4-BE49-F238E27FC236}">
                <a16:creationId xmlns:a16="http://schemas.microsoft.com/office/drawing/2014/main" id="{97DC3DA2-E3DE-4E52-A9D4-6132B0733CAE}"/>
              </a:ext>
            </a:extLst>
          </p:cNvPr>
          <p:cNvSpPr/>
          <p:nvPr/>
        </p:nvSpPr>
        <p:spPr>
          <a:xfrm flipV="1">
            <a:off x="1409701" y="2539714"/>
            <a:ext cx="0" cy="4166898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5" name="Shape 1479">
            <a:extLst>
              <a:ext uri="{FF2B5EF4-FFF2-40B4-BE49-F238E27FC236}">
                <a16:creationId xmlns:a16="http://schemas.microsoft.com/office/drawing/2014/main" id="{F92C657C-13F2-4662-B45D-6108A20350CC}"/>
              </a:ext>
            </a:extLst>
          </p:cNvPr>
          <p:cNvSpPr/>
          <p:nvPr/>
        </p:nvSpPr>
        <p:spPr>
          <a:xfrm>
            <a:off x="776289" y="1899935"/>
            <a:ext cx="63817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6" name="Shape 1480">
            <a:extLst>
              <a:ext uri="{FF2B5EF4-FFF2-40B4-BE49-F238E27FC236}">
                <a16:creationId xmlns:a16="http://schemas.microsoft.com/office/drawing/2014/main" id="{034F2FE7-0670-4901-A9FF-749AB847B1D6}"/>
              </a:ext>
            </a:extLst>
          </p:cNvPr>
          <p:cNvSpPr/>
          <p:nvPr/>
        </p:nvSpPr>
        <p:spPr>
          <a:xfrm>
            <a:off x="485253" y="1149464"/>
            <a:ext cx="137949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Zr</a:t>
            </a:r>
            <a:r>
              <a:rPr kumimoji="0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O</a:t>
            </a:r>
            <a:r>
              <a:rPr kumimoji="0" sz="240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2</a:t>
            </a:r>
            <a:r>
              <a:rPr kumimoji="0" lang="en-US" sz="240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, 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Al</a:t>
            </a:r>
            <a:r>
              <a:rPr kumimoji="0" lang="en-US" sz="240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2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O</a:t>
            </a:r>
            <a:r>
              <a:rPr kumimoji="0" lang="en-US" sz="240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3</a:t>
            </a:r>
            <a:endParaRPr kumimoji="0" sz="240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</a:endParaRPr>
          </a:p>
        </p:txBody>
      </p:sp>
      <p:sp>
        <p:nvSpPr>
          <p:cNvPr id="39" name="Shape 1483">
            <a:extLst>
              <a:ext uri="{FF2B5EF4-FFF2-40B4-BE49-F238E27FC236}">
                <a16:creationId xmlns:a16="http://schemas.microsoft.com/office/drawing/2014/main" id="{DE234AED-8731-4F8A-B969-ABD94BEB7555}"/>
              </a:ext>
            </a:extLst>
          </p:cNvPr>
          <p:cNvSpPr/>
          <p:nvPr/>
        </p:nvSpPr>
        <p:spPr>
          <a:xfrm>
            <a:off x="1954401" y="2300245"/>
            <a:ext cx="638176" cy="0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40" name="Shape 1484">
            <a:extLst>
              <a:ext uri="{FF2B5EF4-FFF2-40B4-BE49-F238E27FC236}">
                <a16:creationId xmlns:a16="http://schemas.microsoft.com/office/drawing/2014/main" id="{B9EAEF0B-3851-4447-A217-00F186CC79A5}"/>
              </a:ext>
            </a:extLst>
          </p:cNvPr>
          <p:cNvSpPr/>
          <p:nvPr/>
        </p:nvSpPr>
        <p:spPr>
          <a:xfrm>
            <a:off x="1955991" y="4311801"/>
            <a:ext cx="639763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41" name="Shape 1485">
            <a:extLst>
              <a:ext uri="{FF2B5EF4-FFF2-40B4-BE49-F238E27FC236}">
                <a16:creationId xmlns:a16="http://schemas.microsoft.com/office/drawing/2014/main" id="{FF888930-A6C5-4CDA-B735-085A19255AE8}"/>
              </a:ext>
            </a:extLst>
          </p:cNvPr>
          <p:cNvSpPr/>
          <p:nvPr/>
        </p:nvSpPr>
        <p:spPr>
          <a:xfrm>
            <a:off x="441327" y="1554827"/>
            <a:ext cx="57308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CB</a:t>
            </a:r>
          </a:p>
        </p:txBody>
      </p:sp>
      <p:sp>
        <p:nvSpPr>
          <p:cNvPr id="42" name="Shape 1486">
            <a:extLst>
              <a:ext uri="{FF2B5EF4-FFF2-40B4-BE49-F238E27FC236}">
                <a16:creationId xmlns:a16="http://schemas.microsoft.com/office/drawing/2014/main" id="{C4D25354-0BD5-410F-BAC0-52184128826E}"/>
              </a:ext>
            </a:extLst>
          </p:cNvPr>
          <p:cNvSpPr/>
          <p:nvPr/>
        </p:nvSpPr>
        <p:spPr>
          <a:xfrm>
            <a:off x="428625" y="5022816"/>
            <a:ext cx="63023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VB</a:t>
            </a:r>
          </a:p>
        </p:txBody>
      </p:sp>
      <p:sp>
        <p:nvSpPr>
          <p:cNvPr id="48" name="Shape 1492">
            <a:extLst>
              <a:ext uri="{FF2B5EF4-FFF2-40B4-BE49-F238E27FC236}">
                <a16:creationId xmlns:a16="http://schemas.microsoft.com/office/drawing/2014/main" id="{17FC067D-4E73-480A-A0FF-239797A6D389}"/>
              </a:ext>
            </a:extLst>
          </p:cNvPr>
          <p:cNvSpPr/>
          <p:nvPr/>
        </p:nvSpPr>
        <p:spPr>
          <a:xfrm>
            <a:off x="89130" y="3571841"/>
            <a:ext cx="33496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E</a:t>
            </a:r>
          </a:p>
        </p:txBody>
      </p:sp>
      <p:sp>
        <p:nvSpPr>
          <p:cNvPr id="49" name="Shape 1493">
            <a:extLst>
              <a:ext uri="{FF2B5EF4-FFF2-40B4-BE49-F238E27FC236}">
                <a16:creationId xmlns:a16="http://schemas.microsoft.com/office/drawing/2014/main" id="{956BBB15-7834-4774-AA88-526D80220218}"/>
              </a:ext>
            </a:extLst>
          </p:cNvPr>
          <p:cNvSpPr/>
          <p:nvPr/>
        </p:nvSpPr>
        <p:spPr>
          <a:xfrm>
            <a:off x="2623786" y="4125968"/>
            <a:ext cx="45085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S</a:t>
            </a:r>
            <a:r>
              <a:rPr kumimoji="0" sz="20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0</a:t>
            </a:r>
          </a:p>
        </p:txBody>
      </p:sp>
      <p:sp>
        <p:nvSpPr>
          <p:cNvPr id="50" name="Shape 1495">
            <a:extLst>
              <a:ext uri="{FF2B5EF4-FFF2-40B4-BE49-F238E27FC236}">
                <a16:creationId xmlns:a16="http://schemas.microsoft.com/office/drawing/2014/main" id="{19032958-F675-454C-A4FE-6F026E1DCB0F}"/>
              </a:ext>
            </a:extLst>
          </p:cNvPr>
          <p:cNvSpPr/>
          <p:nvPr/>
        </p:nvSpPr>
        <p:spPr>
          <a:xfrm flipV="1">
            <a:off x="772826" y="6706613"/>
            <a:ext cx="642939" cy="1589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57" name="Shape 1502">
            <a:extLst>
              <a:ext uri="{FF2B5EF4-FFF2-40B4-BE49-F238E27FC236}">
                <a16:creationId xmlns:a16="http://schemas.microsoft.com/office/drawing/2014/main" id="{E79E0A5D-8A25-4E95-A35B-86BDB95C0F12}"/>
              </a:ext>
            </a:extLst>
          </p:cNvPr>
          <p:cNvSpPr/>
          <p:nvPr/>
        </p:nvSpPr>
        <p:spPr>
          <a:xfrm flipH="1" flipV="1">
            <a:off x="1409700" y="1769405"/>
            <a:ext cx="565097" cy="537366"/>
          </a:xfrm>
          <a:prstGeom prst="line">
            <a:avLst/>
          </a:prstGeom>
          <a:ln w="57150">
            <a:solidFill>
              <a:srgbClr val="FF0000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0391F6E-2EAE-4794-BDCE-1BC246A03EA3}"/>
              </a:ext>
            </a:extLst>
          </p:cNvPr>
          <p:cNvSpPr/>
          <p:nvPr/>
        </p:nvSpPr>
        <p:spPr>
          <a:xfrm>
            <a:off x="1558181" y="1587842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59" name="Group 147">
            <a:extLst>
              <a:ext uri="{FF2B5EF4-FFF2-40B4-BE49-F238E27FC236}">
                <a16:creationId xmlns:a16="http://schemas.microsoft.com/office/drawing/2014/main" id="{B8488AE5-BC91-4738-8499-6EA2E0DAB1E0}"/>
              </a:ext>
            </a:extLst>
          </p:cNvPr>
          <p:cNvGrpSpPr/>
          <p:nvPr/>
        </p:nvGrpSpPr>
        <p:grpSpPr>
          <a:xfrm rot="19653369">
            <a:off x="1658327" y="1963925"/>
            <a:ext cx="190367" cy="212637"/>
            <a:chOff x="5978525" y="1115521"/>
            <a:chExt cx="384175" cy="429117"/>
          </a:xfrm>
        </p:grpSpPr>
        <p:sp>
          <p:nvSpPr>
            <p:cNvPr id="60" name="Shape 1490">
              <a:extLst>
                <a:ext uri="{FF2B5EF4-FFF2-40B4-BE49-F238E27FC236}">
                  <a16:creationId xmlns:a16="http://schemas.microsoft.com/office/drawing/2014/main" id="{3E0DD391-1B9E-484D-BD7D-222DC3C6E401}"/>
                </a:ext>
              </a:extLst>
            </p:cNvPr>
            <p:cNvSpPr/>
            <p:nvPr/>
          </p:nvSpPr>
          <p:spPr>
            <a:xfrm>
              <a:off x="5978525" y="1115521"/>
              <a:ext cx="384175" cy="429117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61" name="Shape 1490">
              <a:extLst>
                <a:ext uri="{FF2B5EF4-FFF2-40B4-BE49-F238E27FC236}">
                  <a16:creationId xmlns:a16="http://schemas.microsoft.com/office/drawing/2014/main" id="{73F27B71-6CA0-493E-AF00-678E2DEB14C8}"/>
                </a:ext>
              </a:extLst>
            </p:cNvPr>
            <p:cNvSpPr/>
            <p:nvPr/>
          </p:nvSpPr>
          <p:spPr>
            <a:xfrm flipH="1">
              <a:off x="5978525" y="1115521"/>
              <a:ext cx="384175" cy="429117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</p:grpSp>
      <p:sp>
        <p:nvSpPr>
          <p:cNvPr id="64" name="Shape 1473">
            <a:extLst>
              <a:ext uri="{FF2B5EF4-FFF2-40B4-BE49-F238E27FC236}">
                <a16:creationId xmlns:a16="http://schemas.microsoft.com/office/drawing/2014/main" id="{59A4D531-C8D5-4B7F-B5C4-6A7937C66190}"/>
              </a:ext>
            </a:extLst>
          </p:cNvPr>
          <p:cNvSpPr/>
          <p:nvPr/>
        </p:nvSpPr>
        <p:spPr>
          <a:xfrm>
            <a:off x="760939" y="2547654"/>
            <a:ext cx="635000" cy="311151"/>
          </a:xfrm>
          <a:prstGeom prst="rect">
            <a:avLst/>
          </a:prstGeom>
          <a:solidFill>
            <a:srgbClr val="825CA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Shape 1475">
            <a:extLst>
              <a:ext uri="{FF2B5EF4-FFF2-40B4-BE49-F238E27FC236}">
                <a16:creationId xmlns:a16="http://schemas.microsoft.com/office/drawing/2014/main" id="{EFE17CAD-01DC-433D-995D-97500C0B3AAE}"/>
              </a:ext>
            </a:extLst>
          </p:cNvPr>
          <p:cNvSpPr/>
          <p:nvPr/>
        </p:nvSpPr>
        <p:spPr>
          <a:xfrm>
            <a:off x="759351" y="2539716"/>
            <a:ext cx="63817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66" name="Shape 1479">
            <a:extLst>
              <a:ext uri="{FF2B5EF4-FFF2-40B4-BE49-F238E27FC236}">
                <a16:creationId xmlns:a16="http://schemas.microsoft.com/office/drawing/2014/main" id="{774EE166-3A12-4621-9472-D6FCBB601D0A}"/>
              </a:ext>
            </a:extLst>
          </p:cNvPr>
          <p:cNvSpPr/>
          <p:nvPr/>
        </p:nvSpPr>
        <p:spPr>
          <a:xfrm>
            <a:off x="759351" y="2847687"/>
            <a:ext cx="63817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67" name="Shape 1485">
            <a:extLst>
              <a:ext uri="{FF2B5EF4-FFF2-40B4-BE49-F238E27FC236}">
                <a16:creationId xmlns:a16="http://schemas.microsoft.com/office/drawing/2014/main" id="{ABE4CF5C-DEE6-4DCC-9040-9C8F11C6ED95}"/>
              </a:ext>
            </a:extLst>
          </p:cNvPr>
          <p:cNvSpPr/>
          <p:nvPr/>
        </p:nvSpPr>
        <p:spPr>
          <a:xfrm>
            <a:off x="433354" y="2502579"/>
            <a:ext cx="57308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CB</a:t>
            </a:r>
          </a:p>
        </p:txBody>
      </p:sp>
      <p:sp>
        <p:nvSpPr>
          <p:cNvPr id="68" name="Shape 1473">
            <a:extLst>
              <a:ext uri="{FF2B5EF4-FFF2-40B4-BE49-F238E27FC236}">
                <a16:creationId xmlns:a16="http://schemas.microsoft.com/office/drawing/2014/main" id="{BBDA2779-1396-4773-91A4-5A618039F19A}"/>
              </a:ext>
            </a:extLst>
          </p:cNvPr>
          <p:cNvSpPr/>
          <p:nvPr/>
        </p:nvSpPr>
        <p:spPr>
          <a:xfrm>
            <a:off x="760939" y="3488990"/>
            <a:ext cx="635000" cy="144713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5000">
                <a:srgbClr val="825CAF"/>
              </a:gs>
              <a:gs pos="78000">
                <a:srgbClr val="825CAF"/>
              </a:gs>
              <a:gs pos="99000">
                <a:schemeClr val="bg1"/>
              </a:gs>
            </a:gsLst>
            <a:lin ang="5400000" scaled="1"/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" name="Shape 1478">
            <a:extLst>
              <a:ext uri="{FF2B5EF4-FFF2-40B4-BE49-F238E27FC236}">
                <a16:creationId xmlns:a16="http://schemas.microsoft.com/office/drawing/2014/main" id="{C486F163-619A-46EB-B6C9-3E00247D89CF}"/>
              </a:ext>
            </a:extLst>
          </p:cNvPr>
          <p:cNvSpPr/>
          <p:nvPr/>
        </p:nvSpPr>
        <p:spPr>
          <a:xfrm flipV="1">
            <a:off x="1409701" y="1599902"/>
            <a:ext cx="0" cy="947752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B2D8893-44BF-40C0-B1BF-8D8D89A43E43}"/>
              </a:ext>
            </a:extLst>
          </p:cNvPr>
          <p:cNvCxnSpPr>
            <a:cxnSpLocks/>
          </p:cNvCxnSpPr>
          <p:nvPr/>
        </p:nvCxnSpPr>
        <p:spPr>
          <a:xfrm flipV="1">
            <a:off x="299090" y="1221301"/>
            <a:ext cx="0" cy="426611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7" name="Object 76">
            <a:extLst>
              <a:ext uri="{FF2B5EF4-FFF2-40B4-BE49-F238E27FC236}">
                <a16:creationId xmlns:a16="http://schemas.microsoft.com/office/drawing/2014/main" id="{E084DA69-85A6-4064-83A8-856041A2B0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4408406"/>
              </p:ext>
            </p:extLst>
          </p:nvPr>
        </p:nvGraphicFramePr>
        <p:xfrm>
          <a:off x="1402138" y="4967777"/>
          <a:ext cx="1935749" cy="793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2471785" imgH="1012937" progId="ChemDraw.Document.6.0">
                  <p:embed/>
                </p:oleObj>
              </mc:Choice>
              <mc:Fallback>
                <p:oleObj name="CS ChemDraw Drawing" r:id="rId5" imgW="2471785" imgH="1012937" progId="ChemDraw.Document.6.0">
                  <p:embed/>
                  <p:pic>
                    <p:nvPicPr>
                      <p:cNvPr id="77" name="Object 76">
                        <a:extLst>
                          <a:ext uri="{FF2B5EF4-FFF2-40B4-BE49-F238E27FC236}">
                            <a16:creationId xmlns:a16="http://schemas.microsoft.com/office/drawing/2014/main" id="{E084DA69-85A6-4064-83A8-856041A2B0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02138" y="4967777"/>
                        <a:ext cx="1935749" cy="7931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Shape 1480">
            <a:extLst>
              <a:ext uri="{FF2B5EF4-FFF2-40B4-BE49-F238E27FC236}">
                <a16:creationId xmlns:a16="http://schemas.microsoft.com/office/drawing/2014/main" id="{DC3762FB-EC69-46B6-81EF-CE667F61433D}"/>
              </a:ext>
            </a:extLst>
          </p:cNvPr>
          <p:cNvSpPr/>
          <p:nvPr/>
        </p:nvSpPr>
        <p:spPr>
          <a:xfrm>
            <a:off x="825736" y="2822706"/>
            <a:ext cx="61350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Ti</a:t>
            </a:r>
            <a:r>
              <a:rPr kumimoji="0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O</a:t>
            </a:r>
            <a:r>
              <a:rPr kumimoji="0" sz="240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2</a:t>
            </a:r>
          </a:p>
        </p:txBody>
      </p:sp>
      <p:sp>
        <p:nvSpPr>
          <p:cNvPr id="79" name="Shape 1480">
            <a:extLst>
              <a:ext uri="{FF2B5EF4-FFF2-40B4-BE49-F238E27FC236}">
                <a16:creationId xmlns:a16="http://schemas.microsoft.com/office/drawing/2014/main" id="{0E932497-6F59-47CA-90DB-3D5D7118C09D}"/>
              </a:ext>
            </a:extLst>
          </p:cNvPr>
          <p:cNvSpPr/>
          <p:nvPr/>
        </p:nvSpPr>
        <p:spPr>
          <a:xfrm>
            <a:off x="861799" y="4028600"/>
            <a:ext cx="57921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</a:rPr>
              <a:t>ITO</a:t>
            </a:r>
            <a:endParaRPr kumimoji="0" sz="2400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/>
              </a:uFill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C246656-3CC1-4377-BF44-0FE93ACA8DAA}"/>
              </a:ext>
            </a:extLst>
          </p:cNvPr>
          <p:cNvGrpSpPr/>
          <p:nvPr/>
        </p:nvGrpSpPr>
        <p:grpSpPr>
          <a:xfrm>
            <a:off x="9759853" y="701780"/>
            <a:ext cx="2059182" cy="2308422"/>
            <a:chOff x="2656284" y="2057166"/>
            <a:chExt cx="2059182" cy="2308422"/>
          </a:xfrm>
        </p:grpSpPr>
        <p:pic>
          <p:nvPicPr>
            <p:cNvPr id="83" name="Picture 82" descr="Shape&#10;&#10;Description automatically generated">
              <a:extLst>
                <a:ext uri="{FF2B5EF4-FFF2-40B4-BE49-F238E27FC236}">
                  <a16:creationId xmlns:a16="http://schemas.microsoft.com/office/drawing/2014/main" id="{34DCC794-736F-4C0B-A683-BD8850645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4363" y="2057166"/>
              <a:ext cx="1531103" cy="2116158"/>
            </a:xfrm>
            <a:prstGeom prst="rect">
              <a:avLst/>
            </a:prstGeom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E050C3C-AE1E-4589-9735-3CCE29E341E3}"/>
                </a:ext>
              </a:extLst>
            </p:cNvPr>
            <p:cNvSpPr/>
            <p:nvPr/>
          </p:nvSpPr>
          <p:spPr>
            <a:xfrm>
              <a:off x="2656284" y="4121679"/>
              <a:ext cx="1414675" cy="24390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ITO</a:t>
              </a: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7D9F349-8F28-4C96-95C0-793FF583B756}"/>
                </a:ext>
              </a:extLst>
            </p:cNvPr>
            <p:cNvCxnSpPr>
              <a:stCxn id="87" idx="0"/>
            </p:cNvCxnSpPr>
            <p:nvPr/>
          </p:nvCxnSpPr>
          <p:spPr>
            <a:xfrm flipV="1">
              <a:off x="3363621" y="2231380"/>
              <a:ext cx="0" cy="1890299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Arc 94">
              <a:extLst>
                <a:ext uri="{FF2B5EF4-FFF2-40B4-BE49-F238E27FC236}">
                  <a16:creationId xmlns:a16="http://schemas.microsoft.com/office/drawing/2014/main" id="{1258FF62-D1A2-4276-89CF-FC81DE205736}"/>
                </a:ext>
              </a:extLst>
            </p:cNvPr>
            <p:cNvSpPr>
              <a:spLocks noChangeAspect="1"/>
            </p:cNvSpPr>
            <p:nvPr/>
          </p:nvSpPr>
          <p:spPr>
            <a:xfrm rot="8064742" flipH="1" flipV="1">
              <a:off x="3219152" y="2961249"/>
              <a:ext cx="1009633" cy="1132583"/>
            </a:xfrm>
            <a:prstGeom prst="arc">
              <a:avLst>
                <a:gd name="adj1" fmla="val 16696867"/>
                <a:gd name="adj2" fmla="val 20281807"/>
              </a:avLst>
            </a:prstGeom>
            <a:ln w="38100">
              <a:solidFill>
                <a:srgbClr val="0000F4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0B307B1-01EC-4A96-93E0-2844CB3A2404}"/>
                </a:ext>
              </a:extLst>
            </p:cNvPr>
            <p:cNvSpPr txBox="1"/>
            <p:nvPr/>
          </p:nvSpPr>
          <p:spPr>
            <a:xfrm>
              <a:off x="3442485" y="2648809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4"/>
                  </a:solidFill>
                </a:rPr>
                <a:t>30</a:t>
              </a:r>
              <a:r>
                <a:rPr lang="en-US" sz="1600" baseline="30000" dirty="0">
                  <a:solidFill>
                    <a:srgbClr val="0000F4"/>
                  </a:solidFill>
                </a:rPr>
                <a:t>o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6385379-26EA-4D30-801B-BA54D9E969BA}"/>
              </a:ext>
            </a:extLst>
          </p:cNvPr>
          <p:cNvGrpSpPr/>
          <p:nvPr/>
        </p:nvGrpSpPr>
        <p:grpSpPr>
          <a:xfrm>
            <a:off x="3433103" y="751214"/>
            <a:ext cx="2021528" cy="2272910"/>
            <a:chOff x="5711005" y="2096283"/>
            <a:chExt cx="2021528" cy="2272910"/>
          </a:xfrm>
        </p:grpSpPr>
        <p:pic>
          <p:nvPicPr>
            <p:cNvPr id="84" name="Picture 83" descr="Shape&#10;&#10;Description automatically generated">
              <a:extLst>
                <a:ext uri="{FF2B5EF4-FFF2-40B4-BE49-F238E27FC236}">
                  <a16:creationId xmlns:a16="http://schemas.microsoft.com/office/drawing/2014/main" id="{C4EA2495-A78A-48AE-B74E-2F6E212D6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9225">
              <a:off x="6201430" y="2096283"/>
              <a:ext cx="1531103" cy="2116158"/>
            </a:xfrm>
            <a:prstGeom prst="rect">
              <a:avLst/>
            </a:prstGeom>
          </p:spPr>
        </p:pic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57C6C42-A693-4034-B85A-5B0C4943A66C}"/>
                </a:ext>
              </a:extLst>
            </p:cNvPr>
            <p:cNvSpPr/>
            <p:nvPr/>
          </p:nvSpPr>
          <p:spPr>
            <a:xfrm>
              <a:off x="5711005" y="4125284"/>
              <a:ext cx="1414675" cy="24390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TiO</a:t>
              </a:r>
              <a:r>
                <a:rPr lang="en-US" sz="14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374C846-5C5A-4216-BBF1-F2DB3D9C9550}"/>
                </a:ext>
              </a:extLst>
            </p:cNvPr>
            <p:cNvCxnSpPr/>
            <p:nvPr/>
          </p:nvCxnSpPr>
          <p:spPr>
            <a:xfrm flipV="1">
              <a:off x="6347922" y="2231380"/>
              <a:ext cx="0" cy="1890299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Arc 95">
              <a:extLst>
                <a:ext uri="{FF2B5EF4-FFF2-40B4-BE49-F238E27FC236}">
                  <a16:creationId xmlns:a16="http://schemas.microsoft.com/office/drawing/2014/main" id="{70F07781-37A9-4571-AED6-22678D975941}"/>
                </a:ext>
              </a:extLst>
            </p:cNvPr>
            <p:cNvSpPr>
              <a:spLocks noChangeAspect="1"/>
            </p:cNvSpPr>
            <p:nvPr/>
          </p:nvSpPr>
          <p:spPr>
            <a:xfrm rot="8064742" flipH="1" flipV="1">
              <a:off x="6217525" y="3020412"/>
              <a:ext cx="1009633" cy="1132583"/>
            </a:xfrm>
            <a:prstGeom prst="arc">
              <a:avLst>
                <a:gd name="adj1" fmla="val 16696867"/>
                <a:gd name="adj2" fmla="val 20862575"/>
              </a:avLst>
            </a:prstGeom>
            <a:ln w="38100">
              <a:solidFill>
                <a:srgbClr val="0000F4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F504BE8-316A-4F43-B7A7-142AAD11AC5F}"/>
                </a:ext>
              </a:extLst>
            </p:cNvPr>
            <p:cNvSpPr txBox="1"/>
            <p:nvPr/>
          </p:nvSpPr>
          <p:spPr>
            <a:xfrm>
              <a:off x="6600378" y="2526907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4"/>
                  </a:solidFill>
                </a:rPr>
                <a:t>38</a:t>
              </a:r>
              <a:r>
                <a:rPr lang="en-US" sz="1600" baseline="30000" dirty="0">
                  <a:solidFill>
                    <a:srgbClr val="0000F4"/>
                  </a:solidFill>
                </a:rPr>
                <a:t>o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9A55098-0A19-4FBC-9DE2-BB8F64AE9786}"/>
              </a:ext>
            </a:extLst>
          </p:cNvPr>
          <p:cNvGrpSpPr/>
          <p:nvPr/>
        </p:nvGrpSpPr>
        <p:grpSpPr>
          <a:xfrm>
            <a:off x="5547030" y="731760"/>
            <a:ext cx="1932190" cy="2281500"/>
            <a:chOff x="7556477" y="2084088"/>
            <a:chExt cx="1932190" cy="2281500"/>
          </a:xfrm>
        </p:grpSpPr>
        <p:pic>
          <p:nvPicPr>
            <p:cNvPr id="85" name="Picture 84" descr="Shape&#10;&#10;Description automatically generated">
              <a:extLst>
                <a:ext uri="{FF2B5EF4-FFF2-40B4-BE49-F238E27FC236}">
                  <a16:creationId xmlns:a16="http://schemas.microsoft.com/office/drawing/2014/main" id="{BA9B8B2A-2916-4F6A-98C0-770D2BB72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9225">
              <a:off x="7957564" y="2084088"/>
              <a:ext cx="1531103" cy="2116158"/>
            </a:xfrm>
            <a:prstGeom prst="rect">
              <a:avLst/>
            </a:prstGeom>
          </p:spPr>
        </p:pic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C5B6194-98EB-431C-B058-746036983C23}"/>
                </a:ext>
              </a:extLst>
            </p:cNvPr>
            <p:cNvSpPr/>
            <p:nvPr/>
          </p:nvSpPr>
          <p:spPr>
            <a:xfrm>
              <a:off x="7556477" y="4121679"/>
              <a:ext cx="1414675" cy="24390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ZrO</a:t>
              </a:r>
              <a:r>
                <a:rPr lang="en-US" sz="14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60E27AB-5719-4C08-86AC-786F8C24248F}"/>
                </a:ext>
              </a:extLst>
            </p:cNvPr>
            <p:cNvCxnSpPr/>
            <p:nvPr/>
          </p:nvCxnSpPr>
          <p:spPr>
            <a:xfrm flipV="1">
              <a:off x="8106103" y="2231380"/>
              <a:ext cx="0" cy="1890299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87F355AC-6024-49AE-ADB7-1C73EA0A6AC6}"/>
                </a:ext>
              </a:extLst>
            </p:cNvPr>
            <p:cNvSpPr>
              <a:spLocks noChangeAspect="1"/>
            </p:cNvSpPr>
            <p:nvPr/>
          </p:nvSpPr>
          <p:spPr>
            <a:xfrm rot="8064742" flipH="1" flipV="1">
              <a:off x="7977381" y="3002663"/>
              <a:ext cx="1009633" cy="1132583"/>
            </a:xfrm>
            <a:prstGeom prst="arc">
              <a:avLst>
                <a:gd name="adj1" fmla="val 16696867"/>
                <a:gd name="adj2" fmla="val 20956787"/>
              </a:avLst>
            </a:prstGeom>
            <a:ln w="38100">
              <a:solidFill>
                <a:srgbClr val="0000F4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927D1BC-D775-46D5-A9D8-B1DFB1D35620}"/>
                </a:ext>
              </a:extLst>
            </p:cNvPr>
            <p:cNvSpPr txBox="1"/>
            <p:nvPr/>
          </p:nvSpPr>
          <p:spPr>
            <a:xfrm>
              <a:off x="8306166" y="2526907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4"/>
                  </a:solidFill>
                </a:rPr>
                <a:t>37</a:t>
              </a:r>
              <a:r>
                <a:rPr lang="en-US" sz="1600" baseline="30000" dirty="0">
                  <a:solidFill>
                    <a:srgbClr val="0000F4"/>
                  </a:solidFill>
                </a:rPr>
                <a:t>o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2A7C3FE-7E66-438D-8B6F-44A69014E62B}"/>
              </a:ext>
            </a:extLst>
          </p:cNvPr>
          <p:cNvGrpSpPr/>
          <p:nvPr/>
        </p:nvGrpSpPr>
        <p:grpSpPr>
          <a:xfrm>
            <a:off x="7645926" y="830448"/>
            <a:ext cx="2180227" cy="2184711"/>
            <a:chOff x="9325606" y="2180877"/>
            <a:chExt cx="2180227" cy="2184711"/>
          </a:xfrm>
        </p:grpSpPr>
        <p:pic>
          <p:nvPicPr>
            <p:cNvPr id="86" name="Picture 85" descr="Shape&#10;&#10;Description automatically generated">
              <a:extLst>
                <a:ext uri="{FF2B5EF4-FFF2-40B4-BE49-F238E27FC236}">
                  <a16:creationId xmlns:a16="http://schemas.microsoft.com/office/drawing/2014/main" id="{C35AAF1C-3ACF-47AC-9F75-2AC655468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1140">
              <a:off x="9974730" y="2180877"/>
              <a:ext cx="1531103" cy="2116158"/>
            </a:xfrm>
            <a:prstGeom prst="rect">
              <a:avLst/>
            </a:prstGeom>
          </p:spPr>
        </p:pic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DD7454B-A0AD-40E8-8996-14A2CFEC1B32}"/>
                </a:ext>
              </a:extLst>
            </p:cNvPr>
            <p:cNvSpPr/>
            <p:nvPr/>
          </p:nvSpPr>
          <p:spPr>
            <a:xfrm>
              <a:off x="9325606" y="4121679"/>
              <a:ext cx="1414675" cy="24390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Al</a:t>
              </a:r>
              <a:r>
                <a:rPr lang="en-US" sz="1400" baseline="-25000" dirty="0">
                  <a:solidFill>
                    <a:schemeClr val="tx1"/>
                  </a:solidFill>
                </a:rPr>
                <a:t>2</a:t>
              </a:r>
              <a:r>
                <a:rPr lang="en-US" sz="1400" dirty="0">
                  <a:solidFill>
                    <a:schemeClr val="tx1"/>
                  </a:solidFill>
                </a:rPr>
                <a:t>O</a:t>
              </a:r>
              <a:r>
                <a:rPr lang="en-US" sz="1400" baseline="-25000" dirty="0">
                  <a:solidFill>
                    <a:schemeClr val="tx1"/>
                  </a:solidFill>
                </a:rPr>
                <a:t>3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1BDB249-1622-4CD4-ADC7-DA16AE5D697C}"/>
                </a:ext>
              </a:extLst>
            </p:cNvPr>
            <p:cNvCxnSpPr/>
            <p:nvPr/>
          </p:nvCxnSpPr>
          <p:spPr>
            <a:xfrm flipV="1">
              <a:off x="10022222" y="2231380"/>
              <a:ext cx="0" cy="1890299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367EC67E-37C5-4F03-BCB0-2FEC3C22D9D9}"/>
                </a:ext>
              </a:extLst>
            </p:cNvPr>
            <p:cNvSpPr>
              <a:spLocks noChangeAspect="1"/>
            </p:cNvSpPr>
            <p:nvPr/>
          </p:nvSpPr>
          <p:spPr>
            <a:xfrm rot="8064742" flipH="1" flipV="1">
              <a:off x="9880995" y="2978997"/>
              <a:ext cx="1009633" cy="1132583"/>
            </a:xfrm>
            <a:prstGeom prst="arc">
              <a:avLst>
                <a:gd name="adj1" fmla="val 16696867"/>
                <a:gd name="adj2" fmla="val 562674"/>
              </a:avLst>
            </a:prstGeom>
            <a:ln w="38100">
              <a:solidFill>
                <a:srgbClr val="0000F4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056A328-096D-4E69-BCB4-246A27415C40}"/>
                </a:ext>
              </a:extLst>
            </p:cNvPr>
            <p:cNvSpPr txBox="1"/>
            <p:nvPr/>
          </p:nvSpPr>
          <p:spPr>
            <a:xfrm>
              <a:off x="10365275" y="2526907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4"/>
                  </a:solidFill>
                </a:rPr>
                <a:t>44</a:t>
              </a:r>
              <a:r>
                <a:rPr lang="en-US" sz="1600" baseline="30000" dirty="0">
                  <a:solidFill>
                    <a:srgbClr val="0000F4"/>
                  </a:solidFill>
                </a:rPr>
                <a:t>o</a:t>
              </a: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42107F91-A7F9-4A3B-9E50-26423883FA7C}"/>
              </a:ext>
            </a:extLst>
          </p:cNvPr>
          <p:cNvSpPr txBox="1"/>
          <p:nvPr/>
        </p:nvSpPr>
        <p:spPr>
          <a:xfrm>
            <a:off x="5576636" y="3039540"/>
            <a:ext cx="1365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1.1±0.3nm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5B095EA-4224-4AC4-A598-6C74BF5AA692}"/>
              </a:ext>
            </a:extLst>
          </p:cNvPr>
          <p:cNvSpPr txBox="1"/>
          <p:nvPr/>
        </p:nvSpPr>
        <p:spPr>
          <a:xfrm>
            <a:off x="7694010" y="3050886"/>
            <a:ext cx="1365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2.2±0.5nm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0193E58-61B5-4FBB-ADAC-62CB2E919537}"/>
              </a:ext>
            </a:extLst>
          </p:cNvPr>
          <p:cNvSpPr txBox="1"/>
          <p:nvPr/>
        </p:nvSpPr>
        <p:spPr>
          <a:xfrm>
            <a:off x="3470770" y="3058710"/>
            <a:ext cx="1365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1.2±0.4nm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D6E76F2-FA3D-4CFB-A6B1-0509EE428C85}"/>
              </a:ext>
            </a:extLst>
          </p:cNvPr>
          <p:cNvSpPr txBox="1"/>
          <p:nvPr/>
        </p:nvSpPr>
        <p:spPr>
          <a:xfrm>
            <a:off x="9731894" y="3050886"/>
            <a:ext cx="14612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0.5±0.1 nm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50E82E9-5F43-4873-B7B6-E782D25028EF}"/>
              </a:ext>
            </a:extLst>
          </p:cNvPr>
          <p:cNvSpPr txBox="1"/>
          <p:nvPr/>
        </p:nvSpPr>
        <p:spPr>
          <a:xfrm>
            <a:off x="2331061" y="3054928"/>
            <a:ext cx="1365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Roughness:</a:t>
            </a:r>
          </a:p>
        </p:txBody>
      </p:sp>
      <p:sp>
        <p:nvSpPr>
          <p:cNvPr id="115" name="Title 1">
            <a:extLst>
              <a:ext uri="{FF2B5EF4-FFF2-40B4-BE49-F238E27FC236}">
                <a16:creationId xmlns:a16="http://schemas.microsoft.com/office/drawing/2014/main" id="{417A8AEB-7E34-4295-BE2A-E79FEB51C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Metal Oxide-Anthracene Structure</a:t>
            </a:r>
          </a:p>
        </p:txBody>
      </p:sp>
      <p:sp>
        <p:nvSpPr>
          <p:cNvPr id="142" name="Shape 1502">
            <a:extLst>
              <a:ext uri="{FF2B5EF4-FFF2-40B4-BE49-F238E27FC236}">
                <a16:creationId xmlns:a16="http://schemas.microsoft.com/office/drawing/2014/main" id="{52D816BA-F29F-4887-B375-4C369A0186CC}"/>
              </a:ext>
            </a:extLst>
          </p:cNvPr>
          <p:cNvSpPr/>
          <p:nvPr/>
        </p:nvSpPr>
        <p:spPr>
          <a:xfrm flipH="1">
            <a:off x="1403910" y="2313121"/>
            <a:ext cx="546303" cy="401613"/>
          </a:xfrm>
          <a:prstGeom prst="line">
            <a:avLst/>
          </a:prstGeom>
          <a:ln w="57150">
            <a:solidFill>
              <a:srgbClr val="FF0000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5F9E26CA-9FB3-4292-B397-DDEBD702CA7F}"/>
              </a:ext>
            </a:extLst>
          </p:cNvPr>
          <p:cNvSpPr/>
          <p:nvPr/>
        </p:nvSpPr>
        <p:spPr>
          <a:xfrm>
            <a:off x="1630428" y="2341789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44" name="Shape 1502">
            <a:extLst>
              <a:ext uri="{FF2B5EF4-FFF2-40B4-BE49-F238E27FC236}">
                <a16:creationId xmlns:a16="http://schemas.microsoft.com/office/drawing/2014/main" id="{41D6456E-51FF-4B96-AB2A-EC5E0F900858}"/>
              </a:ext>
            </a:extLst>
          </p:cNvPr>
          <p:cNvSpPr/>
          <p:nvPr/>
        </p:nvSpPr>
        <p:spPr>
          <a:xfrm flipH="1">
            <a:off x="1417263" y="4311589"/>
            <a:ext cx="524667" cy="263784"/>
          </a:xfrm>
          <a:prstGeom prst="line">
            <a:avLst/>
          </a:prstGeom>
          <a:ln w="57150">
            <a:solidFill>
              <a:srgbClr val="FF0000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A9DB017-7A08-4C73-A074-B027C98D248E}"/>
              </a:ext>
            </a:extLst>
          </p:cNvPr>
          <p:cNvSpPr/>
          <p:nvPr/>
        </p:nvSpPr>
        <p:spPr>
          <a:xfrm>
            <a:off x="1603725" y="4279857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EF21C5D-AFF1-656E-7A8C-B65EF7955765}"/>
              </a:ext>
            </a:extLst>
          </p:cNvPr>
          <p:cNvSpPr txBox="1"/>
          <p:nvPr/>
        </p:nvSpPr>
        <p:spPr>
          <a:xfrm>
            <a:off x="4516748" y="5835510"/>
            <a:ext cx="2996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@0 nm roughness, </a:t>
            </a:r>
            <a:r>
              <a:rPr lang="en-US" sz="1600" dirty="0">
                <a:solidFill>
                  <a:srgbClr val="0000F4"/>
                </a:solidFill>
              </a:rPr>
              <a:t>tilt angle = 22</a:t>
            </a:r>
            <a:r>
              <a:rPr lang="en-US" sz="1600" baseline="30000" dirty="0">
                <a:solidFill>
                  <a:srgbClr val="0000F4"/>
                </a:solidFill>
              </a:rPr>
              <a:t>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B3C3B6-549C-FF0A-40DC-6ED42F5D9D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4384" y="3906775"/>
            <a:ext cx="3055779" cy="1997820"/>
          </a:xfrm>
          <a:prstGeom prst="rect">
            <a:avLst/>
          </a:prstGeom>
        </p:spPr>
      </p:pic>
      <p:sp>
        <p:nvSpPr>
          <p:cNvPr id="113" name="Shape 603">
            <a:extLst>
              <a:ext uri="{FF2B5EF4-FFF2-40B4-BE49-F238E27FC236}">
                <a16:creationId xmlns:a16="http://schemas.microsoft.com/office/drawing/2014/main" id="{548379FB-BBA9-9992-2A21-7459F5F27CDC}"/>
              </a:ext>
            </a:extLst>
          </p:cNvPr>
          <p:cNvSpPr/>
          <p:nvPr/>
        </p:nvSpPr>
        <p:spPr>
          <a:xfrm>
            <a:off x="8132243" y="5958620"/>
            <a:ext cx="2991268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nb-NO" sz="1600" dirty="0">
                <a:uFill>
                  <a:solidFill/>
                </a:uFill>
                <a:ea typeface="Avenir Next" charset="0"/>
                <a:cs typeface="Avenir Next" charset="0"/>
              </a:rPr>
              <a:t>Rowlen et al. </a:t>
            </a:r>
            <a:r>
              <a:rPr lang="nb-NO" sz="1600" i="1" dirty="0">
                <a:uFill>
                  <a:solidFill/>
                </a:uFill>
                <a:ea typeface="Avenir Next" charset="0"/>
                <a:cs typeface="Avenir Next" charset="0"/>
              </a:rPr>
              <a:t>JPC C </a:t>
            </a:r>
            <a:r>
              <a:rPr lang="nb-NO" sz="1600" b="1" dirty="0">
                <a:uFill>
                  <a:solidFill/>
                </a:uFill>
                <a:ea typeface="Avenir Next" charset="0"/>
                <a:cs typeface="Avenir Next" charset="0"/>
              </a:rPr>
              <a:t>1999</a:t>
            </a:r>
            <a:r>
              <a:rPr lang="nb-NO" sz="1600" dirty="0">
                <a:uFill>
                  <a:solidFill/>
                </a:uFill>
                <a:ea typeface="Avenir Next" charset="0"/>
                <a:cs typeface="Avenir Next" charset="0"/>
              </a:rPr>
              <a:t>, 103, 1525.</a:t>
            </a:r>
          </a:p>
        </p:txBody>
      </p:sp>
    </p:spTree>
    <p:extLst>
      <p:ext uri="{BB962C8B-B14F-4D97-AF65-F5344CB8AC3E}">
        <p14:creationId xmlns:p14="http://schemas.microsoft.com/office/powerpoint/2010/main" val="77988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5" grpId="0" animBg="1"/>
      <p:bldP spid="36" grpId="0" animBg="1"/>
      <p:bldP spid="41" grpId="0" animBg="1"/>
      <p:bldP spid="57" grpId="0" animBg="1"/>
      <p:bldP spid="58" grpId="0"/>
      <p:bldP spid="68" grpId="0" animBg="1"/>
      <p:bldP spid="71" grpId="0" animBg="1"/>
      <p:bldP spid="79" grpId="0" animBg="1"/>
      <p:bldP spid="107" grpId="0"/>
      <p:bldP spid="108" grpId="0"/>
      <p:bldP spid="109" grpId="0"/>
      <p:bldP spid="110" grpId="0"/>
      <p:bldP spid="111" grpId="0"/>
      <p:bldP spid="144" grpId="0" animBg="1"/>
      <p:bldP spid="145" grpId="0"/>
      <p:bldP spid="112" grpId="0"/>
      <p:bldP spid="1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571E9B-0330-94E2-A1A8-EA0B8F922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619" y="3879618"/>
            <a:ext cx="1267591" cy="2701839"/>
          </a:xfrm>
          <a:prstGeom prst="rect">
            <a:avLst/>
          </a:prstGeom>
        </p:spPr>
      </p:pic>
      <p:sp>
        <p:nvSpPr>
          <p:cNvPr id="2" name="Rectangle 46">
            <a:extLst>
              <a:ext uri="{FF2B5EF4-FFF2-40B4-BE49-F238E27FC236}">
                <a16:creationId xmlns:a16="http://schemas.microsoft.com/office/drawing/2014/main" id="{25C8CD16-0C5E-8CF9-DD63-CA5431808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6684" y="338947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8480EDF-0B4E-1F08-EBCD-86F5B72A16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6684" y="3389470"/>
          <a:ext cx="4457700" cy="340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460681" imgH="3413032" progId="Origin50.Graph">
                  <p:embed/>
                </p:oleObj>
              </mc:Choice>
              <mc:Fallback>
                <p:oleObj name="Graph" r:id="rId4" imgW="4460681" imgH="3413032" progId="Origin50.Grap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8480EDF-0B4E-1F08-EBCD-86F5B72A16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6684" y="3389470"/>
                        <a:ext cx="4457700" cy="34099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Shape 1469">
            <a:extLst>
              <a:ext uri="{FF2B5EF4-FFF2-40B4-BE49-F238E27FC236}">
                <a16:creationId xmlns:a16="http://schemas.microsoft.com/office/drawing/2014/main" id="{E160737C-7244-44DF-836A-18E1507B637F}"/>
              </a:ext>
            </a:extLst>
          </p:cNvPr>
          <p:cNvSpPr/>
          <p:nvPr/>
        </p:nvSpPr>
        <p:spPr>
          <a:xfrm>
            <a:off x="2619565" y="2116987"/>
            <a:ext cx="45085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S</a:t>
            </a:r>
            <a:r>
              <a:rPr kumimoji="0" sz="20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1</a:t>
            </a:r>
          </a:p>
        </p:txBody>
      </p:sp>
      <p:sp>
        <p:nvSpPr>
          <p:cNvPr id="29" name="Shape 1473">
            <a:extLst>
              <a:ext uri="{FF2B5EF4-FFF2-40B4-BE49-F238E27FC236}">
                <a16:creationId xmlns:a16="http://schemas.microsoft.com/office/drawing/2014/main" id="{FCD06B2C-D0F2-4DED-81C2-A066FA64E825}"/>
              </a:ext>
            </a:extLst>
          </p:cNvPr>
          <p:cNvSpPr/>
          <p:nvPr/>
        </p:nvSpPr>
        <p:spPr>
          <a:xfrm>
            <a:off x="777877" y="1599902"/>
            <a:ext cx="635000" cy="311151"/>
          </a:xfrm>
          <a:prstGeom prst="rect">
            <a:avLst/>
          </a:prstGeom>
          <a:solidFill>
            <a:srgbClr val="825CA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Shape 1474">
            <a:extLst>
              <a:ext uri="{FF2B5EF4-FFF2-40B4-BE49-F238E27FC236}">
                <a16:creationId xmlns:a16="http://schemas.microsoft.com/office/drawing/2014/main" id="{8F8ACD27-4468-4F56-944E-B56EE30C0249}"/>
              </a:ext>
            </a:extLst>
          </p:cNvPr>
          <p:cNvSpPr/>
          <p:nvPr/>
        </p:nvSpPr>
        <p:spPr>
          <a:xfrm>
            <a:off x="779025" y="4929777"/>
            <a:ext cx="641350" cy="1791700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Shape 1475">
            <a:extLst>
              <a:ext uri="{FF2B5EF4-FFF2-40B4-BE49-F238E27FC236}">
                <a16:creationId xmlns:a16="http://schemas.microsoft.com/office/drawing/2014/main" id="{B93571B2-076D-4469-AE86-E43638C76F80}"/>
              </a:ext>
            </a:extLst>
          </p:cNvPr>
          <p:cNvSpPr/>
          <p:nvPr/>
        </p:nvSpPr>
        <p:spPr>
          <a:xfrm>
            <a:off x="776289" y="1591964"/>
            <a:ext cx="63817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2" name="Shape 1476">
            <a:extLst>
              <a:ext uri="{FF2B5EF4-FFF2-40B4-BE49-F238E27FC236}">
                <a16:creationId xmlns:a16="http://schemas.microsoft.com/office/drawing/2014/main" id="{0693D1A0-D286-4CC2-8062-CD66CE9DB43B}"/>
              </a:ext>
            </a:extLst>
          </p:cNvPr>
          <p:cNvSpPr/>
          <p:nvPr/>
        </p:nvSpPr>
        <p:spPr>
          <a:xfrm flipV="1">
            <a:off x="769904" y="4936127"/>
            <a:ext cx="642939" cy="1589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4" name="Shape 1478">
            <a:extLst>
              <a:ext uri="{FF2B5EF4-FFF2-40B4-BE49-F238E27FC236}">
                <a16:creationId xmlns:a16="http://schemas.microsoft.com/office/drawing/2014/main" id="{97DC3DA2-E3DE-4E52-A9D4-6132B0733CAE}"/>
              </a:ext>
            </a:extLst>
          </p:cNvPr>
          <p:cNvSpPr/>
          <p:nvPr/>
        </p:nvSpPr>
        <p:spPr>
          <a:xfrm flipV="1">
            <a:off x="1409701" y="2539714"/>
            <a:ext cx="0" cy="4166898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5" name="Shape 1479">
            <a:extLst>
              <a:ext uri="{FF2B5EF4-FFF2-40B4-BE49-F238E27FC236}">
                <a16:creationId xmlns:a16="http://schemas.microsoft.com/office/drawing/2014/main" id="{F92C657C-13F2-4662-B45D-6108A20350CC}"/>
              </a:ext>
            </a:extLst>
          </p:cNvPr>
          <p:cNvSpPr/>
          <p:nvPr/>
        </p:nvSpPr>
        <p:spPr>
          <a:xfrm>
            <a:off x="776289" y="1899935"/>
            <a:ext cx="63817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6" name="Shape 1480">
            <a:extLst>
              <a:ext uri="{FF2B5EF4-FFF2-40B4-BE49-F238E27FC236}">
                <a16:creationId xmlns:a16="http://schemas.microsoft.com/office/drawing/2014/main" id="{034F2FE7-0670-4901-A9FF-749AB847B1D6}"/>
              </a:ext>
            </a:extLst>
          </p:cNvPr>
          <p:cNvSpPr/>
          <p:nvPr/>
        </p:nvSpPr>
        <p:spPr>
          <a:xfrm>
            <a:off x="485253" y="1149464"/>
            <a:ext cx="137949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Zr</a:t>
            </a:r>
            <a:r>
              <a:rPr kumimoji="0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O</a:t>
            </a:r>
            <a:r>
              <a:rPr kumimoji="0" sz="240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2</a:t>
            </a:r>
            <a:r>
              <a:rPr kumimoji="0" lang="en-US" sz="240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, 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Al</a:t>
            </a:r>
            <a:r>
              <a:rPr kumimoji="0" lang="en-US" sz="240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2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O</a:t>
            </a:r>
            <a:r>
              <a:rPr kumimoji="0" lang="en-US" sz="240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3</a:t>
            </a:r>
            <a:endParaRPr kumimoji="0" sz="240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</a:endParaRPr>
          </a:p>
        </p:txBody>
      </p:sp>
      <p:sp>
        <p:nvSpPr>
          <p:cNvPr id="39" name="Shape 1483">
            <a:extLst>
              <a:ext uri="{FF2B5EF4-FFF2-40B4-BE49-F238E27FC236}">
                <a16:creationId xmlns:a16="http://schemas.microsoft.com/office/drawing/2014/main" id="{DE234AED-8731-4F8A-B969-ABD94BEB7555}"/>
              </a:ext>
            </a:extLst>
          </p:cNvPr>
          <p:cNvSpPr/>
          <p:nvPr/>
        </p:nvSpPr>
        <p:spPr>
          <a:xfrm>
            <a:off x="1954401" y="2300245"/>
            <a:ext cx="638176" cy="0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40" name="Shape 1484">
            <a:extLst>
              <a:ext uri="{FF2B5EF4-FFF2-40B4-BE49-F238E27FC236}">
                <a16:creationId xmlns:a16="http://schemas.microsoft.com/office/drawing/2014/main" id="{B9EAEF0B-3851-4447-A217-00F186CC79A5}"/>
              </a:ext>
            </a:extLst>
          </p:cNvPr>
          <p:cNvSpPr/>
          <p:nvPr/>
        </p:nvSpPr>
        <p:spPr>
          <a:xfrm>
            <a:off x="1955991" y="4311801"/>
            <a:ext cx="639763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41" name="Shape 1485">
            <a:extLst>
              <a:ext uri="{FF2B5EF4-FFF2-40B4-BE49-F238E27FC236}">
                <a16:creationId xmlns:a16="http://schemas.microsoft.com/office/drawing/2014/main" id="{FF888930-A6C5-4CDA-B735-085A19255AE8}"/>
              </a:ext>
            </a:extLst>
          </p:cNvPr>
          <p:cNvSpPr/>
          <p:nvPr/>
        </p:nvSpPr>
        <p:spPr>
          <a:xfrm>
            <a:off x="441327" y="1554827"/>
            <a:ext cx="57308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CB</a:t>
            </a:r>
          </a:p>
        </p:txBody>
      </p:sp>
      <p:sp>
        <p:nvSpPr>
          <p:cNvPr id="42" name="Shape 1486">
            <a:extLst>
              <a:ext uri="{FF2B5EF4-FFF2-40B4-BE49-F238E27FC236}">
                <a16:creationId xmlns:a16="http://schemas.microsoft.com/office/drawing/2014/main" id="{C4D25354-0BD5-410F-BAC0-52184128826E}"/>
              </a:ext>
            </a:extLst>
          </p:cNvPr>
          <p:cNvSpPr/>
          <p:nvPr/>
        </p:nvSpPr>
        <p:spPr>
          <a:xfrm>
            <a:off x="428625" y="5022816"/>
            <a:ext cx="63023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VB</a:t>
            </a:r>
          </a:p>
        </p:txBody>
      </p:sp>
      <p:sp>
        <p:nvSpPr>
          <p:cNvPr id="48" name="Shape 1492">
            <a:extLst>
              <a:ext uri="{FF2B5EF4-FFF2-40B4-BE49-F238E27FC236}">
                <a16:creationId xmlns:a16="http://schemas.microsoft.com/office/drawing/2014/main" id="{17FC067D-4E73-480A-A0FF-239797A6D389}"/>
              </a:ext>
            </a:extLst>
          </p:cNvPr>
          <p:cNvSpPr/>
          <p:nvPr/>
        </p:nvSpPr>
        <p:spPr>
          <a:xfrm>
            <a:off x="89130" y="3571841"/>
            <a:ext cx="33496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E</a:t>
            </a:r>
          </a:p>
        </p:txBody>
      </p:sp>
      <p:sp>
        <p:nvSpPr>
          <p:cNvPr id="49" name="Shape 1493">
            <a:extLst>
              <a:ext uri="{FF2B5EF4-FFF2-40B4-BE49-F238E27FC236}">
                <a16:creationId xmlns:a16="http://schemas.microsoft.com/office/drawing/2014/main" id="{956BBB15-7834-4774-AA88-526D80220218}"/>
              </a:ext>
            </a:extLst>
          </p:cNvPr>
          <p:cNvSpPr/>
          <p:nvPr/>
        </p:nvSpPr>
        <p:spPr>
          <a:xfrm>
            <a:off x="2623786" y="4125968"/>
            <a:ext cx="45085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S</a:t>
            </a:r>
            <a:r>
              <a:rPr kumimoji="0" sz="20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0</a:t>
            </a:r>
          </a:p>
        </p:txBody>
      </p:sp>
      <p:sp>
        <p:nvSpPr>
          <p:cNvPr id="50" name="Shape 1495">
            <a:extLst>
              <a:ext uri="{FF2B5EF4-FFF2-40B4-BE49-F238E27FC236}">
                <a16:creationId xmlns:a16="http://schemas.microsoft.com/office/drawing/2014/main" id="{19032958-F675-454C-A4FE-6F026E1DCB0F}"/>
              </a:ext>
            </a:extLst>
          </p:cNvPr>
          <p:cNvSpPr/>
          <p:nvPr/>
        </p:nvSpPr>
        <p:spPr>
          <a:xfrm flipV="1">
            <a:off x="772826" y="6706613"/>
            <a:ext cx="642939" cy="1589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57" name="Shape 1502">
            <a:extLst>
              <a:ext uri="{FF2B5EF4-FFF2-40B4-BE49-F238E27FC236}">
                <a16:creationId xmlns:a16="http://schemas.microsoft.com/office/drawing/2014/main" id="{E79E0A5D-8A25-4E95-A35B-86BDB95C0F12}"/>
              </a:ext>
            </a:extLst>
          </p:cNvPr>
          <p:cNvSpPr/>
          <p:nvPr/>
        </p:nvSpPr>
        <p:spPr>
          <a:xfrm flipH="1" flipV="1">
            <a:off x="1409700" y="1769405"/>
            <a:ext cx="565097" cy="537366"/>
          </a:xfrm>
          <a:prstGeom prst="line">
            <a:avLst/>
          </a:prstGeom>
          <a:ln w="57150">
            <a:solidFill>
              <a:srgbClr val="FF0000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0391F6E-2EAE-4794-BDCE-1BC246A03EA3}"/>
              </a:ext>
            </a:extLst>
          </p:cNvPr>
          <p:cNvSpPr/>
          <p:nvPr/>
        </p:nvSpPr>
        <p:spPr>
          <a:xfrm>
            <a:off x="1558181" y="1587842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59" name="Group 147">
            <a:extLst>
              <a:ext uri="{FF2B5EF4-FFF2-40B4-BE49-F238E27FC236}">
                <a16:creationId xmlns:a16="http://schemas.microsoft.com/office/drawing/2014/main" id="{B8488AE5-BC91-4738-8499-6EA2E0DAB1E0}"/>
              </a:ext>
            </a:extLst>
          </p:cNvPr>
          <p:cNvGrpSpPr/>
          <p:nvPr/>
        </p:nvGrpSpPr>
        <p:grpSpPr>
          <a:xfrm rot="19653369">
            <a:off x="1658327" y="1963925"/>
            <a:ext cx="190367" cy="212637"/>
            <a:chOff x="5978525" y="1115521"/>
            <a:chExt cx="384175" cy="429117"/>
          </a:xfrm>
        </p:grpSpPr>
        <p:sp>
          <p:nvSpPr>
            <p:cNvPr id="60" name="Shape 1490">
              <a:extLst>
                <a:ext uri="{FF2B5EF4-FFF2-40B4-BE49-F238E27FC236}">
                  <a16:creationId xmlns:a16="http://schemas.microsoft.com/office/drawing/2014/main" id="{3E0DD391-1B9E-484D-BD7D-222DC3C6E401}"/>
                </a:ext>
              </a:extLst>
            </p:cNvPr>
            <p:cNvSpPr/>
            <p:nvPr/>
          </p:nvSpPr>
          <p:spPr>
            <a:xfrm>
              <a:off x="5978525" y="1115521"/>
              <a:ext cx="384175" cy="429117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61" name="Shape 1490">
              <a:extLst>
                <a:ext uri="{FF2B5EF4-FFF2-40B4-BE49-F238E27FC236}">
                  <a16:creationId xmlns:a16="http://schemas.microsoft.com/office/drawing/2014/main" id="{73F27B71-6CA0-493E-AF00-678E2DEB14C8}"/>
                </a:ext>
              </a:extLst>
            </p:cNvPr>
            <p:cNvSpPr/>
            <p:nvPr/>
          </p:nvSpPr>
          <p:spPr>
            <a:xfrm flipH="1">
              <a:off x="5978525" y="1115521"/>
              <a:ext cx="384175" cy="429117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</p:grpSp>
      <p:sp>
        <p:nvSpPr>
          <p:cNvPr id="64" name="Shape 1473">
            <a:extLst>
              <a:ext uri="{FF2B5EF4-FFF2-40B4-BE49-F238E27FC236}">
                <a16:creationId xmlns:a16="http://schemas.microsoft.com/office/drawing/2014/main" id="{59A4D531-C8D5-4B7F-B5C4-6A7937C66190}"/>
              </a:ext>
            </a:extLst>
          </p:cNvPr>
          <p:cNvSpPr/>
          <p:nvPr/>
        </p:nvSpPr>
        <p:spPr>
          <a:xfrm>
            <a:off x="760939" y="2547654"/>
            <a:ext cx="635000" cy="311151"/>
          </a:xfrm>
          <a:prstGeom prst="rect">
            <a:avLst/>
          </a:prstGeom>
          <a:solidFill>
            <a:srgbClr val="825CA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Shape 1475">
            <a:extLst>
              <a:ext uri="{FF2B5EF4-FFF2-40B4-BE49-F238E27FC236}">
                <a16:creationId xmlns:a16="http://schemas.microsoft.com/office/drawing/2014/main" id="{EFE17CAD-01DC-433D-995D-97500C0B3AAE}"/>
              </a:ext>
            </a:extLst>
          </p:cNvPr>
          <p:cNvSpPr/>
          <p:nvPr/>
        </p:nvSpPr>
        <p:spPr>
          <a:xfrm>
            <a:off x="759351" y="2539716"/>
            <a:ext cx="63817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66" name="Shape 1479">
            <a:extLst>
              <a:ext uri="{FF2B5EF4-FFF2-40B4-BE49-F238E27FC236}">
                <a16:creationId xmlns:a16="http://schemas.microsoft.com/office/drawing/2014/main" id="{774EE166-3A12-4621-9472-D6FCBB601D0A}"/>
              </a:ext>
            </a:extLst>
          </p:cNvPr>
          <p:cNvSpPr/>
          <p:nvPr/>
        </p:nvSpPr>
        <p:spPr>
          <a:xfrm>
            <a:off x="759351" y="2847687"/>
            <a:ext cx="63817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67" name="Shape 1485">
            <a:extLst>
              <a:ext uri="{FF2B5EF4-FFF2-40B4-BE49-F238E27FC236}">
                <a16:creationId xmlns:a16="http://schemas.microsoft.com/office/drawing/2014/main" id="{ABE4CF5C-DEE6-4DCC-9040-9C8F11C6ED95}"/>
              </a:ext>
            </a:extLst>
          </p:cNvPr>
          <p:cNvSpPr/>
          <p:nvPr/>
        </p:nvSpPr>
        <p:spPr>
          <a:xfrm>
            <a:off x="433354" y="2502579"/>
            <a:ext cx="57308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CB</a:t>
            </a:r>
          </a:p>
        </p:txBody>
      </p:sp>
      <p:sp>
        <p:nvSpPr>
          <p:cNvPr id="68" name="Shape 1473">
            <a:extLst>
              <a:ext uri="{FF2B5EF4-FFF2-40B4-BE49-F238E27FC236}">
                <a16:creationId xmlns:a16="http://schemas.microsoft.com/office/drawing/2014/main" id="{BBDA2779-1396-4773-91A4-5A618039F19A}"/>
              </a:ext>
            </a:extLst>
          </p:cNvPr>
          <p:cNvSpPr/>
          <p:nvPr/>
        </p:nvSpPr>
        <p:spPr>
          <a:xfrm>
            <a:off x="760939" y="3488990"/>
            <a:ext cx="635000" cy="144713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5000">
                <a:srgbClr val="825CAF"/>
              </a:gs>
              <a:gs pos="78000">
                <a:srgbClr val="825CAF"/>
              </a:gs>
              <a:gs pos="99000">
                <a:schemeClr val="bg1"/>
              </a:gs>
            </a:gsLst>
            <a:lin ang="5400000" scaled="1"/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" name="Shape 1478">
            <a:extLst>
              <a:ext uri="{FF2B5EF4-FFF2-40B4-BE49-F238E27FC236}">
                <a16:creationId xmlns:a16="http://schemas.microsoft.com/office/drawing/2014/main" id="{C486F163-619A-46EB-B6C9-3E00247D89CF}"/>
              </a:ext>
            </a:extLst>
          </p:cNvPr>
          <p:cNvSpPr/>
          <p:nvPr/>
        </p:nvSpPr>
        <p:spPr>
          <a:xfrm flipV="1">
            <a:off x="1409701" y="1599902"/>
            <a:ext cx="0" cy="947752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B2D8893-44BF-40C0-B1BF-8D8D89A43E43}"/>
              </a:ext>
            </a:extLst>
          </p:cNvPr>
          <p:cNvCxnSpPr>
            <a:cxnSpLocks/>
          </p:cNvCxnSpPr>
          <p:nvPr/>
        </p:nvCxnSpPr>
        <p:spPr>
          <a:xfrm flipV="1">
            <a:off x="299090" y="1221301"/>
            <a:ext cx="0" cy="426611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7" name="Object 76">
            <a:extLst>
              <a:ext uri="{FF2B5EF4-FFF2-40B4-BE49-F238E27FC236}">
                <a16:creationId xmlns:a16="http://schemas.microsoft.com/office/drawing/2014/main" id="{E084DA69-85A6-4064-83A8-856041A2B0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02138" y="4967777"/>
          <a:ext cx="1935749" cy="793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2471785" imgH="1012937" progId="ChemDraw.Document.6.0">
                  <p:embed/>
                </p:oleObj>
              </mc:Choice>
              <mc:Fallback>
                <p:oleObj name="CS ChemDraw Drawing" r:id="rId6" imgW="2471785" imgH="1012937" progId="ChemDraw.Document.6.0">
                  <p:embed/>
                  <p:pic>
                    <p:nvPicPr>
                      <p:cNvPr id="77" name="Object 76">
                        <a:extLst>
                          <a:ext uri="{FF2B5EF4-FFF2-40B4-BE49-F238E27FC236}">
                            <a16:creationId xmlns:a16="http://schemas.microsoft.com/office/drawing/2014/main" id="{E084DA69-85A6-4064-83A8-856041A2B0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02138" y="4967777"/>
                        <a:ext cx="1935749" cy="7931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Shape 1480">
            <a:extLst>
              <a:ext uri="{FF2B5EF4-FFF2-40B4-BE49-F238E27FC236}">
                <a16:creationId xmlns:a16="http://schemas.microsoft.com/office/drawing/2014/main" id="{DC3762FB-EC69-46B6-81EF-CE667F61433D}"/>
              </a:ext>
            </a:extLst>
          </p:cNvPr>
          <p:cNvSpPr/>
          <p:nvPr/>
        </p:nvSpPr>
        <p:spPr>
          <a:xfrm>
            <a:off x="825736" y="2822706"/>
            <a:ext cx="61350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Ti</a:t>
            </a:r>
            <a:r>
              <a:rPr kumimoji="0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O</a:t>
            </a:r>
            <a:r>
              <a:rPr kumimoji="0" sz="240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2</a:t>
            </a:r>
          </a:p>
        </p:txBody>
      </p:sp>
      <p:sp>
        <p:nvSpPr>
          <p:cNvPr id="79" name="Shape 1480">
            <a:extLst>
              <a:ext uri="{FF2B5EF4-FFF2-40B4-BE49-F238E27FC236}">
                <a16:creationId xmlns:a16="http://schemas.microsoft.com/office/drawing/2014/main" id="{0E932497-6F59-47CA-90DB-3D5D7118C09D}"/>
              </a:ext>
            </a:extLst>
          </p:cNvPr>
          <p:cNvSpPr/>
          <p:nvPr/>
        </p:nvSpPr>
        <p:spPr>
          <a:xfrm>
            <a:off x="861799" y="4028600"/>
            <a:ext cx="57921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</a:rPr>
              <a:t>ITO</a:t>
            </a:r>
            <a:endParaRPr kumimoji="0" sz="2400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/>
              </a:uFill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C246656-3CC1-4377-BF44-0FE93ACA8DAA}"/>
              </a:ext>
            </a:extLst>
          </p:cNvPr>
          <p:cNvGrpSpPr/>
          <p:nvPr/>
        </p:nvGrpSpPr>
        <p:grpSpPr>
          <a:xfrm>
            <a:off x="9759853" y="701780"/>
            <a:ext cx="2059182" cy="2308422"/>
            <a:chOff x="2656284" y="2057166"/>
            <a:chExt cx="2059182" cy="2308422"/>
          </a:xfrm>
        </p:grpSpPr>
        <p:pic>
          <p:nvPicPr>
            <p:cNvPr id="83" name="Picture 82" descr="Shape&#10;&#10;Description automatically generated">
              <a:extLst>
                <a:ext uri="{FF2B5EF4-FFF2-40B4-BE49-F238E27FC236}">
                  <a16:creationId xmlns:a16="http://schemas.microsoft.com/office/drawing/2014/main" id="{34DCC794-736F-4C0B-A683-BD8850645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4363" y="2057166"/>
              <a:ext cx="1531103" cy="2116158"/>
            </a:xfrm>
            <a:prstGeom prst="rect">
              <a:avLst/>
            </a:prstGeom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E050C3C-AE1E-4589-9735-3CCE29E341E3}"/>
                </a:ext>
              </a:extLst>
            </p:cNvPr>
            <p:cNvSpPr/>
            <p:nvPr/>
          </p:nvSpPr>
          <p:spPr>
            <a:xfrm>
              <a:off x="2656284" y="4121679"/>
              <a:ext cx="1414675" cy="24390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ITO</a:t>
              </a: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7D9F349-8F28-4C96-95C0-793FF583B756}"/>
                </a:ext>
              </a:extLst>
            </p:cNvPr>
            <p:cNvCxnSpPr>
              <a:stCxn id="87" idx="0"/>
            </p:cNvCxnSpPr>
            <p:nvPr/>
          </p:nvCxnSpPr>
          <p:spPr>
            <a:xfrm flipV="1">
              <a:off x="3363621" y="2231380"/>
              <a:ext cx="0" cy="1890299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Arc 94">
              <a:extLst>
                <a:ext uri="{FF2B5EF4-FFF2-40B4-BE49-F238E27FC236}">
                  <a16:creationId xmlns:a16="http://schemas.microsoft.com/office/drawing/2014/main" id="{1258FF62-D1A2-4276-89CF-FC81DE205736}"/>
                </a:ext>
              </a:extLst>
            </p:cNvPr>
            <p:cNvSpPr>
              <a:spLocks noChangeAspect="1"/>
            </p:cNvSpPr>
            <p:nvPr/>
          </p:nvSpPr>
          <p:spPr>
            <a:xfrm rot="8064742" flipH="1" flipV="1">
              <a:off x="3219152" y="2961249"/>
              <a:ext cx="1009633" cy="1132583"/>
            </a:xfrm>
            <a:prstGeom prst="arc">
              <a:avLst>
                <a:gd name="adj1" fmla="val 16696867"/>
                <a:gd name="adj2" fmla="val 20281807"/>
              </a:avLst>
            </a:prstGeom>
            <a:ln w="38100">
              <a:solidFill>
                <a:srgbClr val="0000F4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0B307B1-01EC-4A96-93E0-2844CB3A2404}"/>
                </a:ext>
              </a:extLst>
            </p:cNvPr>
            <p:cNvSpPr txBox="1"/>
            <p:nvPr/>
          </p:nvSpPr>
          <p:spPr>
            <a:xfrm>
              <a:off x="3442485" y="2648809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4"/>
                  </a:solidFill>
                </a:rPr>
                <a:t>30</a:t>
              </a:r>
              <a:r>
                <a:rPr lang="en-US" sz="1600" baseline="30000" dirty="0">
                  <a:solidFill>
                    <a:srgbClr val="0000F4"/>
                  </a:solidFill>
                </a:rPr>
                <a:t>o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6385379-26EA-4D30-801B-BA54D9E969BA}"/>
              </a:ext>
            </a:extLst>
          </p:cNvPr>
          <p:cNvGrpSpPr/>
          <p:nvPr/>
        </p:nvGrpSpPr>
        <p:grpSpPr>
          <a:xfrm>
            <a:off x="3433103" y="751214"/>
            <a:ext cx="2021528" cy="2272910"/>
            <a:chOff x="5711005" y="2096283"/>
            <a:chExt cx="2021528" cy="2272910"/>
          </a:xfrm>
        </p:grpSpPr>
        <p:pic>
          <p:nvPicPr>
            <p:cNvPr id="84" name="Picture 83" descr="Shape&#10;&#10;Description automatically generated">
              <a:extLst>
                <a:ext uri="{FF2B5EF4-FFF2-40B4-BE49-F238E27FC236}">
                  <a16:creationId xmlns:a16="http://schemas.microsoft.com/office/drawing/2014/main" id="{C4EA2495-A78A-48AE-B74E-2F6E212D6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9225">
              <a:off x="6201430" y="2096283"/>
              <a:ext cx="1531103" cy="2116158"/>
            </a:xfrm>
            <a:prstGeom prst="rect">
              <a:avLst/>
            </a:prstGeom>
          </p:spPr>
        </p:pic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57C6C42-A693-4034-B85A-5B0C4943A66C}"/>
                </a:ext>
              </a:extLst>
            </p:cNvPr>
            <p:cNvSpPr/>
            <p:nvPr/>
          </p:nvSpPr>
          <p:spPr>
            <a:xfrm>
              <a:off x="5711005" y="4125284"/>
              <a:ext cx="1414675" cy="24390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TiO</a:t>
              </a:r>
              <a:r>
                <a:rPr lang="en-US" sz="14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374C846-5C5A-4216-BBF1-F2DB3D9C9550}"/>
                </a:ext>
              </a:extLst>
            </p:cNvPr>
            <p:cNvCxnSpPr/>
            <p:nvPr/>
          </p:nvCxnSpPr>
          <p:spPr>
            <a:xfrm flipV="1">
              <a:off x="6347922" y="2231380"/>
              <a:ext cx="0" cy="1890299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Arc 95">
              <a:extLst>
                <a:ext uri="{FF2B5EF4-FFF2-40B4-BE49-F238E27FC236}">
                  <a16:creationId xmlns:a16="http://schemas.microsoft.com/office/drawing/2014/main" id="{70F07781-37A9-4571-AED6-22678D975941}"/>
                </a:ext>
              </a:extLst>
            </p:cNvPr>
            <p:cNvSpPr>
              <a:spLocks noChangeAspect="1"/>
            </p:cNvSpPr>
            <p:nvPr/>
          </p:nvSpPr>
          <p:spPr>
            <a:xfrm rot="8064742" flipH="1" flipV="1">
              <a:off x="6217525" y="3020412"/>
              <a:ext cx="1009633" cy="1132583"/>
            </a:xfrm>
            <a:prstGeom prst="arc">
              <a:avLst>
                <a:gd name="adj1" fmla="val 16696867"/>
                <a:gd name="adj2" fmla="val 20862575"/>
              </a:avLst>
            </a:prstGeom>
            <a:ln w="38100">
              <a:solidFill>
                <a:srgbClr val="0000F4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F504BE8-316A-4F43-B7A7-142AAD11AC5F}"/>
                </a:ext>
              </a:extLst>
            </p:cNvPr>
            <p:cNvSpPr txBox="1"/>
            <p:nvPr/>
          </p:nvSpPr>
          <p:spPr>
            <a:xfrm>
              <a:off x="6600378" y="2526907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4"/>
                  </a:solidFill>
                </a:rPr>
                <a:t>38</a:t>
              </a:r>
              <a:r>
                <a:rPr lang="en-US" sz="1600" baseline="30000" dirty="0">
                  <a:solidFill>
                    <a:srgbClr val="0000F4"/>
                  </a:solidFill>
                </a:rPr>
                <a:t>o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9A55098-0A19-4FBC-9DE2-BB8F64AE9786}"/>
              </a:ext>
            </a:extLst>
          </p:cNvPr>
          <p:cNvGrpSpPr/>
          <p:nvPr/>
        </p:nvGrpSpPr>
        <p:grpSpPr>
          <a:xfrm>
            <a:off x="5547030" y="731760"/>
            <a:ext cx="1932190" cy="2281500"/>
            <a:chOff x="7556477" y="2084088"/>
            <a:chExt cx="1932190" cy="2281500"/>
          </a:xfrm>
        </p:grpSpPr>
        <p:pic>
          <p:nvPicPr>
            <p:cNvPr id="85" name="Picture 84" descr="Shape&#10;&#10;Description automatically generated">
              <a:extLst>
                <a:ext uri="{FF2B5EF4-FFF2-40B4-BE49-F238E27FC236}">
                  <a16:creationId xmlns:a16="http://schemas.microsoft.com/office/drawing/2014/main" id="{BA9B8B2A-2916-4F6A-98C0-770D2BB72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9225">
              <a:off x="7957564" y="2084088"/>
              <a:ext cx="1531103" cy="2116158"/>
            </a:xfrm>
            <a:prstGeom prst="rect">
              <a:avLst/>
            </a:prstGeom>
          </p:spPr>
        </p:pic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C5B6194-98EB-431C-B058-746036983C23}"/>
                </a:ext>
              </a:extLst>
            </p:cNvPr>
            <p:cNvSpPr/>
            <p:nvPr/>
          </p:nvSpPr>
          <p:spPr>
            <a:xfrm>
              <a:off x="7556477" y="4121679"/>
              <a:ext cx="1414675" cy="24390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ZrO</a:t>
              </a:r>
              <a:r>
                <a:rPr lang="en-US" sz="14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60E27AB-5719-4C08-86AC-786F8C24248F}"/>
                </a:ext>
              </a:extLst>
            </p:cNvPr>
            <p:cNvCxnSpPr/>
            <p:nvPr/>
          </p:nvCxnSpPr>
          <p:spPr>
            <a:xfrm flipV="1">
              <a:off x="8106103" y="2231380"/>
              <a:ext cx="0" cy="1890299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87F355AC-6024-49AE-ADB7-1C73EA0A6AC6}"/>
                </a:ext>
              </a:extLst>
            </p:cNvPr>
            <p:cNvSpPr>
              <a:spLocks noChangeAspect="1"/>
            </p:cNvSpPr>
            <p:nvPr/>
          </p:nvSpPr>
          <p:spPr>
            <a:xfrm rot="8064742" flipH="1" flipV="1">
              <a:off x="7977381" y="3002663"/>
              <a:ext cx="1009633" cy="1132583"/>
            </a:xfrm>
            <a:prstGeom prst="arc">
              <a:avLst>
                <a:gd name="adj1" fmla="val 16696867"/>
                <a:gd name="adj2" fmla="val 20956787"/>
              </a:avLst>
            </a:prstGeom>
            <a:ln w="38100">
              <a:solidFill>
                <a:srgbClr val="0000F4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927D1BC-D775-46D5-A9D8-B1DFB1D35620}"/>
                </a:ext>
              </a:extLst>
            </p:cNvPr>
            <p:cNvSpPr txBox="1"/>
            <p:nvPr/>
          </p:nvSpPr>
          <p:spPr>
            <a:xfrm>
              <a:off x="8306166" y="2526907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4"/>
                  </a:solidFill>
                </a:rPr>
                <a:t>37</a:t>
              </a:r>
              <a:r>
                <a:rPr lang="en-US" sz="1600" baseline="30000" dirty="0">
                  <a:solidFill>
                    <a:srgbClr val="0000F4"/>
                  </a:solidFill>
                </a:rPr>
                <a:t>o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2A7C3FE-7E66-438D-8B6F-44A69014E62B}"/>
              </a:ext>
            </a:extLst>
          </p:cNvPr>
          <p:cNvGrpSpPr/>
          <p:nvPr/>
        </p:nvGrpSpPr>
        <p:grpSpPr>
          <a:xfrm>
            <a:off x="7645926" y="830448"/>
            <a:ext cx="2180227" cy="2184711"/>
            <a:chOff x="9325606" y="2180877"/>
            <a:chExt cx="2180227" cy="2184711"/>
          </a:xfrm>
        </p:grpSpPr>
        <p:pic>
          <p:nvPicPr>
            <p:cNvPr id="86" name="Picture 85" descr="Shape&#10;&#10;Description automatically generated">
              <a:extLst>
                <a:ext uri="{FF2B5EF4-FFF2-40B4-BE49-F238E27FC236}">
                  <a16:creationId xmlns:a16="http://schemas.microsoft.com/office/drawing/2014/main" id="{C35AAF1C-3ACF-47AC-9F75-2AC655468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1140">
              <a:off x="9974730" y="2180877"/>
              <a:ext cx="1531103" cy="2116158"/>
            </a:xfrm>
            <a:prstGeom prst="rect">
              <a:avLst/>
            </a:prstGeom>
          </p:spPr>
        </p:pic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DD7454B-A0AD-40E8-8996-14A2CFEC1B32}"/>
                </a:ext>
              </a:extLst>
            </p:cNvPr>
            <p:cNvSpPr/>
            <p:nvPr/>
          </p:nvSpPr>
          <p:spPr>
            <a:xfrm>
              <a:off x="9325606" y="4121679"/>
              <a:ext cx="1414675" cy="24390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Al</a:t>
              </a:r>
              <a:r>
                <a:rPr lang="en-US" sz="1400" baseline="-25000" dirty="0">
                  <a:solidFill>
                    <a:schemeClr val="tx1"/>
                  </a:solidFill>
                </a:rPr>
                <a:t>2</a:t>
              </a:r>
              <a:r>
                <a:rPr lang="en-US" sz="1400" dirty="0">
                  <a:solidFill>
                    <a:schemeClr val="tx1"/>
                  </a:solidFill>
                </a:rPr>
                <a:t>O</a:t>
              </a:r>
              <a:r>
                <a:rPr lang="en-US" sz="1400" baseline="-25000" dirty="0">
                  <a:solidFill>
                    <a:schemeClr val="tx1"/>
                  </a:solidFill>
                </a:rPr>
                <a:t>3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1BDB249-1622-4CD4-ADC7-DA16AE5D697C}"/>
                </a:ext>
              </a:extLst>
            </p:cNvPr>
            <p:cNvCxnSpPr/>
            <p:nvPr/>
          </p:nvCxnSpPr>
          <p:spPr>
            <a:xfrm flipV="1">
              <a:off x="10022222" y="2231380"/>
              <a:ext cx="0" cy="1890299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367EC67E-37C5-4F03-BCB0-2FEC3C22D9D9}"/>
                </a:ext>
              </a:extLst>
            </p:cNvPr>
            <p:cNvSpPr>
              <a:spLocks noChangeAspect="1"/>
            </p:cNvSpPr>
            <p:nvPr/>
          </p:nvSpPr>
          <p:spPr>
            <a:xfrm rot="8064742" flipH="1" flipV="1">
              <a:off x="9880995" y="2978997"/>
              <a:ext cx="1009633" cy="1132583"/>
            </a:xfrm>
            <a:prstGeom prst="arc">
              <a:avLst>
                <a:gd name="adj1" fmla="val 16696867"/>
                <a:gd name="adj2" fmla="val 562674"/>
              </a:avLst>
            </a:prstGeom>
            <a:ln w="38100">
              <a:solidFill>
                <a:srgbClr val="0000F4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056A328-096D-4E69-BCB4-246A27415C40}"/>
                </a:ext>
              </a:extLst>
            </p:cNvPr>
            <p:cNvSpPr txBox="1"/>
            <p:nvPr/>
          </p:nvSpPr>
          <p:spPr>
            <a:xfrm>
              <a:off x="10365275" y="2526907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4"/>
                  </a:solidFill>
                </a:rPr>
                <a:t>44</a:t>
              </a:r>
              <a:r>
                <a:rPr lang="en-US" sz="1600" baseline="30000" dirty="0">
                  <a:solidFill>
                    <a:srgbClr val="0000F4"/>
                  </a:solidFill>
                </a:rPr>
                <a:t>o</a:t>
              </a: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42107F91-A7F9-4A3B-9E50-26423883FA7C}"/>
              </a:ext>
            </a:extLst>
          </p:cNvPr>
          <p:cNvSpPr txBox="1"/>
          <p:nvPr/>
        </p:nvSpPr>
        <p:spPr>
          <a:xfrm>
            <a:off x="5576636" y="3039540"/>
            <a:ext cx="1365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1.1±0.3nm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5B095EA-4224-4AC4-A598-6C74BF5AA692}"/>
              </a:ext>
            </a:extLst>
          </p:cNvPr>
          <p:cNvSpPr txBox="1"/>
          <p:nvPr/>
        </p:nvSpPr>
        <p:spPr>
          <a:xfrm>
            <a:off x="7694010" y="3050886"/>
            <a:ext cx="1365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2.2±0.5nm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0193E58-61B5-4FBB-ADAC-62CB2E919537}"/>
              </a:ext>
            </a:extLst>
          </p:cNvPr>
          <p:cNvSpPr txBox="1"/>
          <p:nvPr/>
        </p:nvSpPr>
        <p:spPr>
          <a:xfrm>
            <a:off x="3470770" y="3058710"/>
            <a:ext cx="1365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1.2±0.4nm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D6E76F2-FA3D-4CFB-A6B1-0509EE428C85}"/>
              </a:ext>
            </a:extLst>
          </p:cNvPr>
          <p:cNvSpPr txBox="1"/>
          <p:nvPr/>
        </p:nvSpPr>
        <p:spPr>
          <a:xfrm>
            <a:off x="9731894" y="3050886"/>
            <a:ext cx="14612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0.5±0.1 nm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50E82E9-5F43-4873-B7B6-E782D25028EF}"/>
              </a:ext>
            </a:extLst>
          </p:cNvPr>
          <p:cNvSpPr txBox="1"/>
          <p:nvPr/>
        </p:nvSpPr>
        <p:spPr>
          <a:xfrm>
            <a:off x="2331061" y="3054928"/>
            <a:ext cx="1365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Roughness:</a:t>
            </a:r>
          </a:p>
        </p:txBody>
      </p:sp>
      <p:sp>
        <p:nvSpPr>
          <p:cNvPr id="115" name="Title 1">
            <a:extLst>
              <a:ext uri="{FF2B5EF4-FFF2-40B4-BE49-F238E27FC236}">
                <a16:creationId xmlns:a16="http://schemas.microsoft.com/office/drawing/2014/main" id="{417A8AEB-7E34-4295-BE2A-E79FEB51C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Metal Oxide-Anthracene Structure</a:t>
            </a:r>
          </a:p>
        </p:txBody>
      </p:sp>
      <p:sp>
        <p:nvSpPr>
          <p:cNvPr id="142" name="Shape 1502">
            <a:extLst>
              <a:ext uri="{FF2B5EF4-FFF2-40B4-BE49-F238E27FC236}">
                <a16:creationId xmlns:a16="http://schemas.microsoft.com/office/drawing/2014/main" id="{52D816BA-F29F-4887-B375-4C369A0186CC}"/>
              </a:ext>
            </a:extLst>
          </p:cNvPr>
          <p:cNvSpPr/>
          <p:nvPr/>
        </p:nvSpPr>
        <p:spPr>
          <a:xfrm flipH="1">
            <a:off x="1403910" y="2313121"/>
            <a:ext cx="546303" cy="401613"/>
          </a:xfrm>
          <a:prstGeom prst="line">
            <a:avLst/>
          </a:prstGeom>
          <a:ln w="57150">
            <a:solidFill>
              <a:srgbClr val="FF0000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5F9E26CA-9FB3-4292-B397-DDEBD702CA7F}"/>
              </a:ext>
            </a:extLst>
          </p:cNvPr>
          <p:cNvSpPr/>
          <p:nvPr/>
        </p:nvSpPr>
        <p:spPr>
          <a:xfrm>
            <a:off x="1630428" y="2341789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44" name="Shape 1502">
            <a:extLst>
              <a:ext uri="{FF2B5EF4-FFF2-40B4-BE49-F238E27FC236}">
                <a16:creationId xmlns:a16="http://schemas.microsoft.com/office/drawing/2014/main" id="{41D6456E-51FF-4B96-AB2A-EC5E0F900858}"/>
              </a:ext>
            </a:extLst>
          </p:cNvPr>
          <p:cNvSpPr/>
          <p:nvPr/>
        </p:nvSpPr>
        <p:spPr>
          <a:xfrm flipH="1">
            <a:off x="1417263" y="4311589"/>
            <a:ext cx="524667" cy="263784"/>
          </a:xfrm>
          <a:prstGeom prst="line">
            <a:avLst/>
          </a:prstGeom>
          <a:ln w="57150">
            <a:solidFill>
              <a:srgbClr val="FF0000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A9DB017-7A08-4C73-A074-B027C98D248E}"/>
              </a:ext>
            </a:extLst>
          </p:cNvPr>
          <p:cNvSpPr/>
          <p:nvPr/>
        </p:nvSpPr>
        <p:spPr>
          <a:xfrm>
            <a:off x="1603725" y="4279857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EF21C5D-AFF1-656E-7A8C-B65EF7955765}"/>
              </a:ext>
            </a:extLst>
          </p:cNvPr>
          <p:cNvSpPr txBox="1"/>
          <p:nvPr/>
        </p:nvSpPr>
        <p:spPr>
          <a:xfrm>
            <a:off x="4516748" y="5835510"/>
            <a:ext cx="2996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@0 nm roughness, </a:t>
            </a:r>
            <a:r>
              <a:rPr lang="en-US" sz="1600" dirty="0">
                <a:solidFill>
                  <a:srgbClr val="0000F4"/>
                </a:solidFill>
              </a:rPr>
              <a:t>tilt angle = 22</a:t>
            </a:r>
            <a:r>
              <a:rPr lang="en-US" sz="1600" baseline="30000" dirty="0">
                <a:solidFill>
                  <a:srgbClr val="0000F4"/>
                </a:solidFill>
              </a:rPr>
              <a:t>o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ADE0479-5A53-2E77-4BC8-5DC1AC4C89FC}"/>
              </a:ext>
            </a:extLst>
          </p:cNvPr>
          <p:cNvSpPr txBox="1"/>
          <p:nvPr/>
        </p:nvSpPr>
        <p:spPr>
          <a:xfrm>
            <a:off x="7573321" y="3450374"/>
            <a:ext cx="22656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Prof. Wei Yang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FSU: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3" name="Picture 2" descr="Yang, Wei">
            <a:extLst>
              <a:ext uri="{FF2B5EF4-FFF2-40B4-BE49-F238E27FC236}">
                <a16:creationId xmlns:a16="http://schemas.microsoft.com/office/drawing/2014/main" id="{F11E6055-82A6-9A9D-EA8C-D5DC56A04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085" y="3807111"/>
            <a:ext cx="1044356" cy="1254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358047D-4FF8-D3B8-1BFA-CF89CEE04C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0325" y="5161956"/>
            <a:ext cx="2265620" cy="1593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AC1ECC-42A4-150D-ECD4-9DEE2BBA31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60694" y="3782148"/>
            <a:ext cx="1971998" cy="13730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32F03A-7992-BDA8-BCC2-0FDCD8B9FD37}"/>
              </a:ext>
            </a:extLst>
          </p:cNvPr>
          <p:cNvSpPr/>
          <p:nvPr/>
        </p:nvSpPr>
        <p:spPr>
          <a:xfrm>
            <a:off x="7645645" y="3450374"/>
            <a:ext cx="4741582" cy="47415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0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1469">
            <a:extLst>
              <a:ext uri="{FF2B5EF4-FFF2-40B4-BE49-F238E27FC236}">
                <a16:creationId xmlns:a16="http://schemas.microsoft.com/office/drawing/2014/main" id="{E160737C-7244-44DF-836A-18E1507B637F}"/>
              </a:ext>
            </a:extLst>
          </p:cNvPr>
          <p:cNvSpPr/>
          <p:nvPr/>
        </p:nvSpPr>
        <p:spPr>
          <a:xfrm>
            <a:off x="2619565" y="2116987"/>
            <a:ext cx="45085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S</a:t>
            </a:r>
            <a:r>
              <a:rPr kumimoji="0" sz="20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1</a:t>
            </a:r>
          </a:p>
        </p:txBody>
      </p:sp>
      <p:sp>
        <p:nvSpPr>
          <p:cNvPr id="29" name="Shape 1473">
            <a:extLst>
              <a:ext uri="{FF2B5EF4-FFF2-40B4-BE49-F238E27FC236}">
                <a16:creationId xmlns:a16="http://schemas.microsoft.com/office/drawing/2014/main" id="{FCD06B2C-D0F2-4DED-81C2-A066FA64E825}"/>
              </a:ext>
            </a:extLst>
          </p:cNvPr>
          <p:cNvSpPr/>
          <p:nvPr/>
        </p:nvSpPr>
        <p:spPr>
          <a:xfrm>
            <a:off x="777877" y="1599902"/>
            <a:ext cx="635000" cy="311151"/>
          </a:xfrm>
          <a:prstGeom prst="rect">
            <a:avLst/>
          </a:prstGeom>
          <a:solidFill>
            <a:srgbClr val="825CA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Shape 1474">
            <a:extLst>
              <a:ext uri="{FF2B5EF4-FFF2-40B4-BE49-F238E27FC236}">
                <a16:creationId xmlns:a16="http://schemas.microsoft.com/office/drawing/2014/main" id="{8F8ACD27-4468-4F56-944E-B56EE30C0249}"/>
              </a:ext>
            </a:extLst>
          </p:cNvPr>
          <p:cNvSpPr/>
          <p:nvPr/>
        </p:nvSpPr>
        <p:spPr>
          <a:xfrm>
            <a:off x="779025" y="4929777"/>
            <a:ext cx="641350" cy="1791700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Shape 1475">
            <a:extLst>
              <a:ext uri="{FF2B5EF4-FFF2-40B4-BE49-F238E27FC236}">
                <a16:creationId xmlns:a16="http://schemas.microsoft.com/office/drawing/2014/main" id="{B93571B2-076D-4469-AE86-E43638C76F80}"/>
              </a:ext>
            </a:extLst>
          </p:cNvPr>
          <p:cNvSpPr/>
          <p:nvPr/>
        </p:nvSpPr>
        <p:spPr>
          <a:xfrm>
            <a:off x="776289" y="1591964"/>
            <a:ext cx="63817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2" name="Shape 1476">
            <a:extLst>
              <a:ext uri="{FF2B5EF4-FFF2-40B4-BE49-F238E27FC236}">
                <a16:creationId xmlns:a16="http://schemas.microsoft.com/office/drawing/2014/main" id="{0693D1A0-D286-4CC2-8062-CD66CE9DB43B}"/>
              </a:ext>
            </a:extLst>
          </p:cNvPr>
          <p:cNvSpPr/>
          <p:nvPr/>
        </p:nvSpPr>
        <p:spPr>
          <a:xfrm flipV="1">
            <a:off x="769904" y="4936127"/>
            <a:ext cx="642939" cy="1589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4" name="Shape 1478">
            <a:extLst>
              <a:ext uri="{FF2B5EF4-FFF2-40B4-BE49-F238E27FC236}">
                <a16:creationId xmlns:a16="http://schemas.microsoft.com/office/drawing/2014/main" id="{97DC3DA2-E3DE-4E52-A9D4-6132B0733CAE}"/>
              </a:ext>
            </a:extLst>
          </p:cNvPr>
          <p:cNvSpPr/>
          <p:nvPr/>
        </p:nvSpPr>
        <p:spPr>
          <a:xfrm flipV="1">
            <a:off x="1409701" y="2539714"/>
            <a:ext cx="0" cy="4166898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5" name="Shape 1479">
            <a:extLst>
              <a:ext uri="{FF2B5EF4-FFF2-40B4-BE49-F238E27FC236}">
                <a16:creationId xmlns:a16="http://schemas.microsoft.com/office/drawing/2014/main" id="{F92C657C-13F2-4662-B45D-6108A20350CC}"/>
              </a:ext>
            </a:extLst>
          </p:cNvPr>
          <p:cNvSpPr/>
          <p:nvPr/>
        </p:nvSpPr>
        <p:spPr>
          <a:xfrm>
            <a:off x="776289" y="1899935"/>
            <a:ext cx="63817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6" name="Shape 1480">
            <a:extLst>
              <a:ext uri="{FF2B5EF4-FFF2-40B4-BE49-F238E27FC236}">
                <a16:creationId xmlns:a16="http://schemas.microsoft.com/office/drawing/2014/main" id="{034F2FE7-0670-4901-A9FF-749AB847B1D6}"/>
              </a:ext>
            </a:extLst>
          </p:cNvPr>
          <p:cNvSpPr/>
          <p:nvPr/>
        </p:nvSpPr>
        <p:spPr>
          <a:xfrm>
            <a:off x="485253" y="1149464"/>
            <a:ext cx="137949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Zr</a:t>
            </a:r>
            <a:r>
              <a:rPr kumimoji="0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O</a:t>
            </a:r>
            <a:r>
              <a:rPr kumimoji="0" sz="240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2</a:t>
            </a:r>
            <a:r>
              <a:rPr kumimoji="0" lang="en-US" sz="240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, 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Al</a:t>
            </a:r>
            <a:r>
              <a:rPr kumimoji="0" lang="en-US" sz="240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2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O</a:t>
            </a:r>
            <a:r>
              <a:rPr kumimoji="0" lang="en-US" sz="240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3</a:t>
            </a:r>
            <a:endParaRPr kumimoji="0" sz="240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</a:endParaRPr>
          </a:p>
        </p:txBody>
      </p:sp>
      <p:sp>
        <p:nvSpPr>
          <p:cNvPr id="39" name="Shape 1483">
            <a:extLst>
              <a:ext uri="{FF2B5EF4-FFF2-40B4-BE49-F238E27FC236}">
                <a16:creationId xmlns:a16="http://schemas.microsoft.com/office/drawing/2014/main" id="{DE234AED-8731-4F8A-B969-ABD94BEB7555}"/>
              </a:ext>
            </a:extLst>
          </p:cNvPr>
          <p:cNvSpPr/>
          <p:nvPr/>
        </p:nvSpPr>
        <p:spPr>
          <a:xfrm>
            <a:off x="1954401" y="2300245"/>
            <a:ext cx="638176" cy="0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40" name="Shape 1484">
            <a:extLst>
              <a:ext uri="{FF2B5EF4-FFF2-40B4-BE49-F238E27FC236}">
                <a16:creationId xmlns:a16="http://schemas.microsoft.com/office/drawing/2014/main" id="{B9EAEF0B-3851-4447-A217-00F186CC79A5}"/>
              </a:ext>
            </a:extLst>
          </p:cNvPr>
          <p:cNvSpPr/>
          <p:nvPr/>
        </p:nvSpPr>
        <p:spPr>
          <a:xfrm>
            <a:off x="1955991" y="4311801"/>
            <a:ext cx="639763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41" name="Shape 1485">
            <a:extLst>
              <a:ext uri="{FF2B5EF4-FFF2-40B4-BE49-F238E27FC236}">
                <a16:creationId xmlns:a16="http://schemas.microsoft.com/office/drawing/2014/main" id="{FF888930-A6C5-4CDA-B735-085A19255AE8}"/>
              </a:ext>
            </a:extLst>
          </p:cNvPr>
          <p:cNvSpPr/>
          <p:nvPr/>
        </p:nvSpPr>
        <p:spPr>
          <a:xfrm>
            <a:off x="441327" y="1554827"/>
            <a:ext cx="57308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CB</a:t>
            </a:r>
          </a:p>
        </p:txBody>
      </p:sp>
      <p:sp>
        <p:nvSpPr>
          <p:cNvPr id="42" name="Shape 1486">
            <a:extLst>
              <a:ext uri="{FF2B5EF4-FFF2-40B4-BE49-F238E27FC236}">
                <a16:creationId xmlns:a16="http://schemas.microsoft.com/office/drawing/2014/main" id="{C4D25354-0BD5-410F-BAC0-52184128826E}"/>
              </a:ext>
            </a:extLst>
          </p:cNvPr>
          <p:cNvSpPr/>
          <p:nvPr/>
        </p:nvSpPr>
        <p:spPr>
          <a:xfrm>
            <a:off x="428625" y="5022816"/>
            <a:ext cx="63023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VB</a:t>
            </a:r>
          </a:p>
        </p:txBody>
      </p:sp>
      <p:sp>
        <p:nvSpPr>
          <p:cNvPr id="48" name="Shape 1492">
            <a:extLst>
              <a:ext uri="{FF2B5EF4-FFF2-40B4-BE49-F238E27FC236}">
                <a16:creationId xmlns:a16="http://schemas.microsoft.com/office/drawing/2014/main" id="{17FC067D-4E73-480A-A0FF-239797A6D389}"/>
              </a:ext>
            </a:extLst>
          </p:cNvPr>
          <p:cNvSpPr/>
          <p:nvPr/>
        </p:nvSpPr>
        <p:spPr>
          <a:xfrm>
            <a:off x="89130" y="3571841"/>
            <a:ext cx="33496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E</a:t>
            </a:r>
          </a:p>
        </p:txBody>
      </p:sp>
      <p:sp>
        <p:nvSpPr>
          <p:cNvPr id="49" name="Shape 1493">
            <a:extLst>
              <a:ext uri="{FF2B5EF4-FFF2-40B4-BE49-F238E27FC236}">
                <a16:creationId xmlns:a16="http://schemas.microsoft.com/office/drawing/2014/main" id="{956BBB15-7834-4774-AA88-526D80220218}"/>
              </a:ext>
            </a:extLst>
          </p:cNvPr>
          <p:cNvSpPr/>
          <p:nvPr/>
        </p:nvSpPr>
        <p:spPr>
          <a:xfrm>
            <a:off x="2623786" y="4125968"/>
            <a:ext cx="45085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S</a:t>
            </a:r>
            <a:r>
              <a:rPr kumimoji="0" sz="20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0</a:t>
            </a:r>
          </a:p>
        </p:txBody>
      </p:sp>
      <p:sp>
        <p:nvSpPr>
          <p:cNvPr id="50" name="Shape 1495">
            <a:extLst>
              <a:ext uri="{FF2B5EF4-FFF2-40B4-BE49-F238E27FC236}">
                <a16:creationId xmlns:a16="http://schemas.microsoft.com/office/drawing/2014/main" id="{19032958-F675-454C-A4FE-6F026E1DCB0F}"/>
              </a:ext>
            </a:extLst>
          </p:cNvPr>
          <p:cNvSpPr/>
          <p:nvPr/>
        </p:nvSpPr>
        <p:spPr>
          <a:xfrm flipV="1">
            <a:off x="772826" y="6706613"/>
            <a:ext cx="642939" cy="1589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57" name="Shape 1502">
            <a:extLst>
              <a:ext uri="{FF2B5EF4-FFF2-40B4-BE49-F238E27FC236}">
                <a16:creationId xmlns:a16="http://schemas.microsoft.com/office/drawing/2014/main" id="{E79E0A5D-8A25-4E95-A35B-86BDB95C0F12}"/>
              </a:ext>
            </a:extLst>
          </p:cNvPr>
          <p:cNvSpPr/>
          <p:nvPr/>
        </p:nvSpPr>
        <p:spPr>
          <a:xfrm flipH="1" flipV="1">
            <a:off x="1409700" y="1769405"/>
            <a:ext cx="565097" cy="537366"/>
          </a:xfrm>
          <a:prstGeom prst="line">
            <a:avLst/>
          </a:prstGeom>
          <a:ln w="57150">
            <a:solidFill>
              <a:srgbClr val="FF0000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0391F6E-2EAE-4794-BDCE-1BC246A03EA3}"/>
              </a:ext>
            </a:extLst>
          </p:cNvPr>
          <p:cNvSpPr/>
          <p:nvPr/>
        </p:nvSpPr>
        <p:spPr>
          <a:xfrm>
            <a:off x="1558181" y="1587842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59" name="Group 147">
            <a:extLst>
              <a:ext uri="{FF2B5EF4-FFF2-40B4-BE49-F238E27FC236}">
                <a16:creationId xmlns:a16="http://schemas.microsoft.com/office/drawing/2014/main" id="{B8488AE5-BC91-4738-8499-6EA2E0DAB1E0}"/>
              </a:ext>
            </a:extLst>
          </p:cNvPr>
          <p:cNvGrpSpPr/>
          <p:nvPr/>
        </p:nvGrpSpPr>
        <p:grpSpPr>
          <a:xfrm rot="19653369">
            <a:off x="1658327" y="1963925"/>
            <a:ext cx="190367" cy="212637"/>
            <a:chOff x="5978525" y="1115521"/>
            <a:chExt cx="384175" cy="429117"/>
          </a:xfrm>
        </p:grpSpPr>
        <p:sp>
          <p:nvSpPr>
            <p:cNvPr id="60" name="Shape 1490">
              <a:extLst>
                <a:ext uri="{FF2B5EF4-FFF2-40B4-BE49-F238E27FC236}">
                  <a16:creationId xmlns:a16="http://schemas.microsoft.com/office/drawing/2014/main" id="{3E0DD391-1B9E-484D-BD7D-222DC3C6E401}"/>
                </a:ext>
              </a:extLst>
            </p:cNvPr>
            <p:cNvSpPr/>
            <p:nvPr/>
          </p:nvSpPr>
          <p:spPr>
            <a:xfrm>
              <a:off x="5978525" y="1115521"/>
              <a:ext cx="384175" cy="429117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61" name="Shape 1490">
              <a:extLst>
                <a:ext uri="{FF2B5EF4-FFF2-40B4-BE49-F238E27FC236}">
                  <a16:creationId xmlns:a16="http://schemas.microsoft.com/office/drawing/2014/main" id="{73F27B71-6CA0-493E-AF00-678E2DEB14C8}"/>
                </a:ext>
              </a:extLst>
            </p:cNvPr>
            <p:cNvSpPr/>
            <p:nvPr/>
          </p:nvSpPr>
          <p:spPr>
            <a:xfrm flipH="1">
              <a:off x="5978525" y="1115521"/>
              <a:ext cx="384175" cy="429117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</p:grpSp>
      <p:sp>
        <p:nvSpPr>
          <p:cNvPr id="64" name="Shape 1473">
            <a:extLst>
              <a:ext uri="{FF2B5EF4-FFF2-40B4-BE49-F238E27FC236}">
                <a16:creationId xmlns:a16="http://schemas.microsoft.com/office/drawing/2014/main" id="{59A4D531-C8D5-4B7F-B5C4-6A7937C66190}"/>
              </a:ext>
            </a:extLst>
          </p:cNvPr>
          <p:cNvSpPr/>
          <p:nvPr/>
        </p:nvSpPr>
        <p:spPr>
          <a:xfrm>
            <a:off x="760939" y="2547654"/>
            <a:ext cx="635000" cy="311151"/>
          </a:xfrm>
          <a:prstGeom prst="rect">
            <a:avLst/>
          </a:prstGeom>
          <a:solidFill>
            <a:srgbClr val="825CA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Shape 1475">
            <a:extLst>
              <a:ext uri="{FF2B5EF4-FFF2-40B4-BE49-F238E27FC236}">
                <a16:creationId xmlns:a16="http://schemas.microsoft.com/office/drawing/2014/main" id="{EFE17CAD-01DC-433D-995D-97500C0B3AAE}"/>
              </a:ext>
            </a:extLst>
          </p:cNvPr>
          <p:cNvSpPr/>
          <p:nvPr/>
        </p:nvSpPr>
        <p:spPr>
          <a:xfrm>
            <a:off x="759351" y="2539716"/>
            <a:ext cx="63817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66" name="Shape 1479">
            <a:extLst>
              <a:ext uri="{FF2B5EF4-FFF2-40B4-BE49-F238E27FC236}">
                <a16:creationId xmlns:a16="http://schemas.microsoft.com/office/drawing/2014/main" id="{774EE166-3A12-4621-9472-D6FCBB601D0A}"/>
              </a:ext>
            </a:extLst>
          </p:cNvPr>
          <p:cNvSpPr/>
          <p:nvPr/>
        </p:nvSpPr>
        <p:spPr>
          <a:xfrm>
            <a:off x="759351" y="2847687"/>
            <a:ext cx="63817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67" name="Shape 1485">
            <a:extLst>
              <a:ext uri="{FF2B5EF4-FFF2-40B4-BE49-F238E27FC236}">
                <a16:creationId xmlns:a16="http://schemas.microsoft.com/office/drawing/2014/main" id="{ABE4CF5C-DEE6-4DCC-9040-9C8F11C6ED95}"/>
              </a:ext>
            </a:extLst>
          </p:cNvPr>
          <p:cNvSpPr/>
          <p:nvPr/>
        </p:nvSpPr>
        <p:spPr>
          <a:xfrm>
            <a:off x="433354" y="2502579"/>
            <a:ext cx="57308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CB</a:t>
            </a:r>
          </a:p>
        </p:txBody>
      </p:sp>
      <p:sp>
        <p:nvSpPr>
          <p:cNvPr id="68" name="Shape 1473">
            <a:extLst>
              <a:ext uri="{FF2B5EF4-FFF2-40B4-BE49-F238E27FC236}">
                <a16:creationId xmlns:a16="http://schemas.microsoft.com/office/drawing/2014/main" id="{BBDA2779-1396-4773-91A4-5A618039F19A}"/>
              </a:ext>
            </a:extLst>
          </p:cNvPr>
          <p:cNvSpPr/>
          <p:nvPr/>
        </p:nvSpPr>
        <p:spPr>
          <a:xfrm>
            <a:off x="760939" y="3488990"/>
            <a:ext cx="635000" cy="144713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5000">
                <a:srgbClr val="825CAF"/>
              </a:gs>
              <a:gs pos="78000">
                <a:srgbClr val="825CAF"/>
              </a:gs>
              <a:gs pos="99000">
                <a:schemeClr val="bg1"/>
              </a:gs>
            </a:gsLst>
            <a:lin ang="5400000" scaled="1"/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" name="Shape 1478">
            <a:extLst>
              <a:ext uri="{FF2B5EF4-FFF2-40B4-BE49-F238E27FC236}">
                <a16:creationId xmlns:a16="http://schemas.microsoft.com/office/drawing/2014/main" id="{C486F163-619A-46EB-B6C9-3E00247D89CF}"/>
              </a:ext>
            </a:extLst>
          </p:cNvPr>
          <p:cNvSpPr/>
          <p:nvPr/>
        </p:nvSpPr>
        <p:spPr>
          <a:xfrm flipV="1">
            <a:off x="1409701" y="1599902"/>
            <a:ext cx="0" cy="947752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B2D8893-44BF-40C0-B1BF-8D8D89A43E43}"/>
              </a:ext>
            </a:extLst>
          </p:cNvPr>
          <p:cNvCxnSpPr>
            <a:cxnSpLocks/>
          </p:cNvCxnSpPr>
          <p:nvPr/>
        </p:nvCxnSpPr>
        <p:spPr>
          <a:xfrm flipV="1">
            <a:off x="299090" y="1221301"/>
            <a:ext cx="0" cy="426611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7" name="Object 76">
            <a:extLst>
              <a:ext uri="{FF2B5EF4-FFF2-40B4-BE49-F238E27FC236}">
                <a16:creationId xmlns:a16="http://schemas.microsoft.com/office/drawing/2014/main" id="{E084DA69-85A6-4064-83A8-856041A2B0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02138" y="4967777"/>
          <a:ext cx="1935749" cy="793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2471785" imgH="1012937" progId="ChemDraw.Document.6.0">
                  <p:embed/>
                </p:oleObj>
              </mc:Choice>
              <mc:Fallback>
                <p:oleObj name="CS ChemDraw Drawing" r:id="rId3" imgW="2471785" imgH="1012937" progId="ChemDraw.Document.6.0">
                  <p:embed/>
                  <p:pic>
                    <p:nvPicPr>
                      <p:cNvPr id="77" name="Object 76">
                        <a:extLst>
                          <a:ext uri="{FF2B5EF4-FFF2-40B4-BE49-F238E27FC236}">
                            <a16:creationId xmlns:a16="http://schemas.microsoft.com/office/drawing/2014/main" id="{E084DA69-85A6-4064-83A8-856041A2B0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02138" y="4967777"/>
                        <a:ext cx="1935749" cy="7931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Shape 1480">
            <a:extLst>
              <a:ext uri="{FF2B5EF4-FFF2-40B4-BE49-F238E27FC236}">
                <a16:creationId xmlns:a16="http://schemas.microsoft.com/office/drawing/2014/main" id="{DC3762FB-EC69-46B6-81EF-CE667F61433D}"/>
              </a:ext>
            </a:extLst>
          </p:cNvPr>
          <p:cNvSpPr/>
          <p:nvPr/>
        </p:nvSpPr>
        <p:spPr>
          <a:xfrm>
            <a:off x="825736" y="2822706"/>
            <a:ext cx="61350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Ti</a:t>
            </a:r>
            <a:r>
              <a:rPr kumimoji="0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O</a:t>
            </a:r>
            <a:r>
              <a:rPr kumimoji="0" sz="240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2</a:t>
            </a:r>
          </a:p>
        </p:txBody>
      </p:sp>
      <p:sp>
        <p:nvSpPr>
          <p:cNvPr id="79" name="Shape 1480">
            <a:extLst>
              <a:ext uri="{FF2B5EF4-FFF2-40B4-BE49-F238E27FC236}">
                <a16:creationId xmlns:a16="http://schemas.microsoft.com/office/drawing/2014/main" id="{0E932497-6F59-47CA-90DB-3D5D7118C09D}"/>
              </a:ext>
            </a:extLst>
          </p:cNvPr>
          <p:cNvSpPr/>
          <p:nvPr/>
        </p:nvSpPr>
        <p:spPr>
          <a:xfrm>
            <a:off x="861799" y="4028600"/>
            <a:ext cx="57921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</a:rPr>
              <a:t>ITO</a:t>
            </a:r>
            <a:endParaRPr kumimoji="0" sz="2400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/>
              </a:uFill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C246656-3CC1-4377-BF44-0FE93ACA8DAA}"/>
              </a:ext>
            </a:extLst>
          </p:cNvPr>
          <p:cNvGrpSpPr/>
          <p:nvPr/>
        </p:nvGrpSpPr>
        <p:grpSpPr>
          <a:xfrm>
            <a:off x="9759853" y="701780"/>
            <a:ext cx="2059182" cy="2308422"/>
            <a:chOff x="2656284" y="2057166"/>
            <a:chExt cx="2059182" cy="2308422"/>
          </a:xfrm>
        </p:grpSpPr>
        <p:pic>
          <p:nvPicPr>
            <p:cNvPr id="83" name="Picture 82" descr="Shape&#10;&#10;Description automatically generated">
              <a:extLst>
                <a:ext uri="{FF2B5EF4-FFF2-40B4-BE49-F238E27FC236}">
                  <a16:creationId xmlns:a16="http://schemas.microsoft.com/office/drawing/2014/main" id="{34DCC794-736F-4C0B-A683-BD8850645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4363" y="2057166"/>
              <a:ext cx="1531103" cy="2116158"/>
            </a:xfrm>
            <a:prstGeom prst="rect">
              <a:avLst/>
            </a:prstGeom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E050C3C-AE1E-4589-9735-3CCE29E341E3}"/>
                </a:ext>
              </a:extLst>
            </p:cNvPr>
            <p:cNvSpPr/>
            <p:nvPr/>
          </p:nvSpPr>
          <p:spPr>
            <a:xfrm>
              <a:off x="2656284" y="4121679"/>
              <a:ext cx="1414675" cy="24390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ITO</a:t>
              </a: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7D9F349-8F28-4C96-95C0-793FF583B756}"/>
                </a:ext>
              </a:extLst>
            </p:cNvPr>
            <p:cNvCxnSpPr>
              <a:stCxn id="87" idx="0"/>
            </p:cNvCxnSpPr>
            <p:nvPr/>
          </p:nvCxnSpPr>
          <p:spPr>
            <a:xfrm flipV="1">
              <a:off x="3363621" y="2231380"/>
              <a:ext cx="0" cy="1890299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Arc 94">
              <a:extLst>
                <a:ext uri="{FF2B5EF4-FFF2-40B4-BE49-F238E27FC236}">
                  <a16:creationId xmlns:a16="http://schemas.microsoft.com/office/drawing/2014/main" id="{1258FF62-D1A2-4276-89CF-FC81DE205736}"/>
                </a:ext>
              </a:extLst>
            </p:cNvPr>
            <p:cNvSpPr>
              <a:spLocks noChangeAspect="1"/>
            </p:cNvSpPr>
            <p:nvPr/>
          </p:nvSpPr>
          <p:spPr>
            <a:xfrm rot="8064742" flipH="1" flipV="1">
              <a:off x="3219152" y="2961249"/>
              <a:ext cx="1009633" cy="1132583"/>
            </a:xfrm>
            <a:prstGeom prst="arc">
              <a:avLst>
                <a:gd name="adj1" fmla="val 16696867"/>
                <a:gd name="adj2" fmla="val 20281807"/>
              </a:avLst>
            </a:prstGeom>
            <a:ln w="38100">
              <a:solidFill>
                <a:srgbClr val="0000F4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0B307B1-01EC-4A96-93E0-2844CB3A2404}"/>
                </a:ext>
              </a:extLst>
            </p:cNvPr>
            <p:cNvSpPr txBox="1"/>
            <p:nvPr/>
          </p:nvSpPr>
          <p:spPr>
            <a:xfrm>
              <a:off x="3442485" y="2648809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4"/>
                  </a:solidFill>
                </a:rPr>
                <a:t>30</a:t>
              </a:r>
              <a:r>
                <a:rPr lang="en-US" sz="1600" baseline="30000" dirty="0">
                  <a:solidFill>
                    <a:srgbClr val="0000F4"/>
                  </a:solidFill>
                </a:rPr>
                <a:t>o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6385379-26EA-4D30-801B-BA54D9E969BA}"/>
              </a:ext>
            </a:extLst>
          </p:cNvPr>
          <p:cNvGrpSpPr/>
          <p:nvPr/>
        </p:nvGrpSpPr>
        <p:grpSpPr>
          <a:xfrm>
            <a:off x="3433103" y="751214"/>
            <a:ext cx="2021528" cy="2272910"/>
            <a:chOff x="5711005" y="2096283"/>
            <a:chExt cx="2021528" cy="2272910"/>
          </a:xfrm>
        </p:grpSpPr>
        <p:pic>
          <p:nvPicPr>
            <p:cNvPr id="84" name="Picture 83" descr="Shape&#10;&#10;Description automatically generated">
              <a:extLst>
                <a:ext uri="{FF2B5EF4-FFF2-40B4-BE49-F238E27FC236}">
                  <a16:creationId xmlns:a16="http://schemas.microsoft.com/office/drawing/2014/main" id="{C4EA2495-A78A-48AE-B74E-2F6E212D6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9225">
              <a:off x="6201430" y="2096283"/>
              <a:ext cx="1531103" cy="2116158"/>
            </a:xfrm>
            <a:prstGeom prst="rect">
              <a:avLst/>
            </a:prstGeom>
          </p:spPr>
        </p:pic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57C6C42-A693-4034-B85A-5B0C4943A66C}"/>
                </a:ext>
              </a:extLst>
            </p:cNvPr>
            <p:cNvSpPr/>
            <p:nvPr/>
          </p:nvSpPr>
          <p:spPr>
            <a:xfrm>
              <a:off x="5711005" y="4125284"/>
              <a:ext cx="1414675" cy="24390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TiO</a:t>
              </a:r>
              <a:r>
                <a:rPr lang="en-US" sz="14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374C846-5C5A-4216-BBF1-F2DB3D9C9550}"/>
                </a:ext>
              </a:extLst>
            </p:cNvPr>
            <p:cNvCxnSpPr/>
            <p:nvPr/>
          </p:nvCxnSpPr>
          <p:spPr>
            <a:xfrm flipV="1">
              <a:off x="6347922" y="2231380"/>
              <a:ext cx="0" cy="1890299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Arc 95">
              <a:extLst>
                <a:ext uri="{FF2B5EF4-FFF2-40B4-BE49-F238E27FC236}">
                  <a16:creationId xmlns:a16="http://schemas.microsoft.com/office/drawing/2014/main" id="{70F07781-37A9-4571-AED6-22678D975941}"/>
                </a:ext>
              </a:extLst>
            </p:cNvPr>
            <p:cNvSpPr>
              <a:spLocks noChangeAspect="1"/>
            </p:cNvSpPr>
            <p:nvPr/>
          </p:nvSpPr>
          <p:spPr>
            <a:xfrm rot="8064742" flipH="1" flipV="1">
              <a:off x="6217525" y="3020412"/>
              <a:ext cx="1009633" cy="1132583"/>
            </a:xfrm>
            <a:prstGeom prst="arc">
              <a:avLst>
                <a:gd name="adj1" fmla="val 16696867"/>
                <a:gd name="adj2" fmla="val 20862575"/>
              </a:avLst>
            </a:prstGeom>
            <a:ln w="38100">
              <a:solidFill>
                <a:srgbClr val="0000F4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F504BE8-316A-4F43-B7A7-142AAD11AC5F}"/>
                </a:ext>
              </a:extLst>
            </p:cNvPr>
            <p:cNvSpPr txBox="1"/>
            <p:nvPr/>
          </p:nvSpPr>
          <p:spPr>
            <a:xfrm>
              <a:off x="6600378" y="2526907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4"/>
                  </a:solidFill>
                </a:rPr>
                <a:t>38</a:t>
              </a:r>
              <a:r>
                <a:rPr lang="en-US" sz="1600" baseline="30000" dirty="0">
                  <a:solidFill>
                    <a:srgbClr val="0000F4"/>
                  </a:solidFill>
                </a:rPr>
                <a:t>o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9A55098-0A19-4FBC-9DE2-BB8F64AE9786}"/>
              </a:ext>
            </a:extLst>
          </p:cNvPr>
          <p:cNvGrpSpPr/>
          <p:nvPr/>
        </p:nvGrpSpPr>
        <p:grpSpPr>
          <a:xfrm>
            <a:off x="5547030" y="731760"/>
            <a:ext cx="1932190" cy="2281500"/>
            <a:chOff x="7556477" y="2084088"/>
            <a:chExt cx="1932190" cy="2281500"/>
          </a:xfrm>
        </p:grpSpPr>
        <p:pic>
          <p:nvPicPr>
            <p:cNvPr id="85" name="Picture 84" descr="Shape&#10;&#10;Description automatically generated">
              <a:extLst>
                <a:ext uri="{FF2B5EF4-FFF2-40B4-BE49-F238E27FC236}">
                  <a16:creationId xmlns:a16="http://schemas.microsoft.com/office/drawing/2014/main" id="{BA9B8B2A-2916-4F6A-98C0-770D2BB72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9225">
              <a:off x="7957564" y="2084088"/>
              <a:ext cx="1531103" cy="2116158"/>
            </a:xfrm>
            <a:prstGeom prst="rect">
              <a:avLst/>
            </a:prstGeom>
          </p:spPr>
        </p:pic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C5B6194-98EB-431C-B058-746036983C23}"/>
                </a:ext>
              </a:extLst>
            </p:cNvPr>
            <p:cNvSpPr/>
            <p:nvPr/>
          </p:nvSpPr>
          <p:spPr>
            <a:xfrm>
              <a:off x="7556477" y="4121679"/>
              <a:ext cx="1414675" cy="24390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ZrO</a:t>
              </a:r>
              <a:r>
                <a:rPr lang="en-US" sz="14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60E27AB-5719-4C08-86AC-786F8C24248F}"/>
                </a:ext>
              </a:extLst>
            </p:cNvPr>
            <p:cNvCxnSpPr/>
            <p:nvPr/>
          </p:nvCxnSpPr>
          <p:spPr>
            <a:xfrm flipV="1">
              <a:off x="8106103" y="2231380"/>
              <a:ext cx="0" cy="1890299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87F355AC-6024-49AE-ADB7-1C73EA0A6AC6}"/>
                </a:ext>
              </a:extLst>
            </p:cNvPr>
            <p:cNvSpPr>
              <a:spLocks noChangeAspect="1"/>
            </p:cNvSpPr>
            <p:nvPr/>
          </p:nvSpPr>
          <p:spPr>
            <a:xfrm rot="8064742" flipH="1" flipV="1">
              <a:off x="7977381" y="3002663"/>
              <a:ext cx="1009633" cy="1132583"/>
            </a:xfrm>
            <a:prstGeom prst="arc">
              <a:avLst>
                <a:gd name="adj1" fmla="val 16696867"/>
                <a:gd name="adj2" fmla="val 20956787"/>
              </a:avLst>
            </a:prstGeom>
            <a:ln w="38100">
              <a:solidFill>
                <a:srgbClr val="0000F4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927D1BC-D775-46D5-A9D8-B1DFB1D35620}"/>
                </a:ext>
              </a:extLst>
            </p:cNvPr>
            <p:cNvSpPr txBox="1"/>
            <p:nvPr/>
          </p:nvSpPr>
          <p:spPr>
            <a:xfrm>
              <a:off x="8306166" y="2526907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4"/>
                  </a:solidFill>
                </a:rPr>
                <a:t>37</a:t>
              </a:r>
              <a:r>
                <a:rPr lang="en-US" sz="1600" baseline="30000" dirty="0">
                  <a:solidFill>
                    <a:srgbClr val="0000F4"/>
                  </a:solidFill>
                </a:rPr>
                <a:t>o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2A7C3FE-7E66-438D-8B6F-44A69014E62B}"/>
              </a:ext>
            </a:extLst>
          </p:cNvPr>
          <p:cNvGrpSpPr/>
          <p:nvPr/>
        </p:nvGrpSpPr>
        <p:grpSpPr>
          <a:xfrm>
            <a:off x="7645926" y="830448"/>
            <a:ext cx="2180227" cy="2184711"/>
            <a:chOff x="9325606" y="2180877"/>
            <a:chExt cx="2180227" cy="2184711"/>
          </a:xfrm>
        </p:grpSpPr>
        <p:pic>
          <p:nvPicPr>
            <p:cNvPr id="86" name="Picture 85" descr="Shape&#10;&#10;Description automatically generated">
              <a:extLst>
                <a:ext uri="{FF2B5EF4-FFF2-40B4-BE49-F238E27FC236}">
                  <a16:creationId xmlns:a16="http://schemas.microsoft.com/office/drawing/2014/main" id="{C35AAF1C-3ACF-47AC-9F75-2AC655468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1140">
              <a:off x="9974730" y="2180877"/>
              <a:ext cx="1531103" cy="2116158"/>
            </a:xfrm>
            <a:prstGeom prst="rect">
              <a:avLst/>
            </a:prstGeom>
          </p:spPr>
        </p:pic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DD7454B-A0AD-40E8-8996-14A2CFEC1B32}"/>
                </a:ext>
              </a:extLst>
            </p:cNvPr>
            <p:cNvSpPr/>
            <p:nvPr/>
          </p:nvSpPr>
          <p:spPr>
            <a:xfrm>
              <a:off x="9325606" y="4121679"/>
              <a:ext cx="1414675" cy="24390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Al</a:t>
              </a:r>
              <a:r>
                <a:rPr lang="en-US" sz="1400" baseline="-25000" dirty="0">
                  <a:solidFill>
                    <a:schemeClr val="tx1"/>
                  </a:solidFill>
                </a:rPr>
                <a:t>2</a:t>
              </a:r>
              <a:r>
                <a:rPr lang="en-US" sz="1400" dirty="0">
                  <a:solidFill>
                    <a:schemeClr val="tx1"/>
                  </a:solidFill>
                </a:rPr>
                <a:t>O</a:t>
              </a:r>
              <a:r>
                <a:rPr lang="en-US" sz="1400" baseline="-25000" dirty="0">
                  <a:solidFill>
                    <a:schemeClr val="tx1"/>
                  </a:solidFill>
                </a:rPr>
                <a:t>3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1BDB249-1622-4CD4-ADC7-DA16AE5D697C}"/>
                </a:ext>
              </a:extLst>
            </p:cNvPr>
            <p:cNvCxnSpPr/>
            <p:nvPr/>
          </p:nvCxnSpPr>
          <p:spPr>
            <a:xfrm flipV="1">
              <a:off x="10022222" y="2231380"/>
              <a:ext cx="0" cy="1890299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367EC67E-37C5-4F03-BCB0-2FEC3C22D9D9}"/>
                </a:ext>
              </a:extLst>
            </p:cNvPr>
            <p:cNvSpPr>
              <a:spLocks noChangeAspect="1"/>
            </p:cNvSpPr>
            <p:nvPr/>
          </p:nvSpPr>
          <p:spPr>
            <a:xfrm rot="8064742" flipH="1" flipV="1">
              <a:off x="9880995" y="2978997"/>
              <a:ext cx="1009633" cy="1132583"/>
            </a:xfrm>
            <a:prstGeom prst="arc">
              <a:avLst>
                <a:gd name="adj1" fmla="val 16696867"/>
                <a:gd name="adj2" fmla="val 562674"/>
              </a:avLst>
            </a:prstGeom>
            <a:ln w="38100">
              <a:solidFill>
                <a:srgbClr val="0000F4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056A328-096D-4E69-BCB4-246A27415C40}"/>
                </a:ext>
              </a:extLst>
            </p:cNvPr>
            <p:cNvSpPr txBox="1"/>
            <p:nvPr/>
          </p:nvSpPr>
          <p:spPr>
            <a:xfrm>
              <a:off x="10365275" y="2526907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4"/>
                  </a:solidFill>
                </a:rPr>
                <a:t>44</a:t>
              </a:r>
              <a:r>
                <a:rPr lang="en-US" sz="1600" baseline="30000" dirty="0">
                  <a:solidFill>
                    <a:srgbClr val="0000F4"/>
                  </a:solidFill>
                </a:rPr>
                <a:t>o</a:t>
              </a: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42107F91-A7F9-4A3B-9E50-26423883FA7C}"/>
              </a:ext>
            </a:extLst>
          </p:cNvPr>
          <p:cNvSpPr txBox="1"/>
          <p:nvPr/>
        </p:nvSpPr>
        <p:spPr>
          <a:xfrm>
            <a:off x="5576636" y="3039540"/>
            <a:ext cx="1365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1.1±0.3nm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5B095EA-4224-4AC4-A598-6C74BF5AA692}"/>
              </a:ext>
            </a:extLst>
          </p:cNvPr>
          <p:cNvSpPr txBox="1"/>
          <p:nvPr/>
        </p:nvSpPr>
        <p:spPr>
          <a:xfrm>
            <a:off x="7694010" y="3050886"/>
            <a:ext cx="1365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2.2±0.5nm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0193E58-61B5-4FBB-ADAC-62CB2E919537}"/>
              </a:ext>
            </a:extLst>
          </p:cNvPr>
          <p:cNvSpPr txBox="1"/>
          <p:nvPr/>
        </p:nvSpPr>
        <p:spPr>
          <a:xfrm>
            <a:off x="3470770" y="3058710"/>
            <a:ext cx="1365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1.2±0.4nm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D6E76F2-FA3D-4CFB-A6B1-0509EE428C85}"/>
              </a:ext>
            </a:extLst>
          </p:cNvPr>
          <p:cNvSpPr txBox="1"/>
          <p:nvPr/>
        </p:nvSpPr>
        <p:spPr>
          <a:xfrm>
            <a:off x="9731894" y="3050886"/>
            <a:ext cx="14612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0.5±0.1 nm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50E82E9-5F43-4873-B7B6-E782D25028EF}"/>
              </a:ext>
            </a:extLst>
          </p:cNvPr>
          <p:cNvSpPr txBox="1"/>
          <p:nvPr/>
        </p:nvSpPr>
        <p:spPr>
          <a:xfrm>
            <a:off x="2331061" y="3054928"/>
            <a:ext cx="1365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Roughness:</a:t>
            </a:r>
          </a:p>
        </p:txBody>
      </p:sp>
      <p:graphicFrame>
        <p:nvGraphicFramePr>
          <p:cNvPr id="114" name="Object 113">
            <a:extLst>
              <a:ext uri="{FF2B5EF4-FFF2-40B4-BE49-F238E27FC236}">
                <a16:creationId xmlns:a16="http://schemas.microsoft.com/office/drawing/2014/main" id="{3A4C0C7B-AA7A-432E-A760-EBE54F2C00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86744" y="5938414"/>
          <a:ext cx="1864883" cy="793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2381679" imgH="1012937" progId="ChemDraw.Document.6.0">
                  <p:embed/>
                </p:oleObj>
              </mc:Choice>
              <mc:Fallback>
                <p:oleObj name="CS ChemDraw Drawing" r:id="rId6" imgW="2381679" imgH="1012937" progId="ChemDraw.Document.6.0">
                  <p:embed/>
                  <p:pic>
                    <p:nvPicPr>
                      <p:cNvPr id="114" name="Object 113">
                        <a:extLst>
                          <a:ext uri="{FF2B5EF4-FFF2-40B4-BE49-F238E27FC236}">
                            <a16:creationId xmlns:a16="http://schemas.microsoft.com/office/drawing/2014/main" id="{3A4C0C7B-AA7A-432E-A760-EBE54F2C00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86744" y="5938414"/>
                        <a:ext cx="1864883" cy="7931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" name="Title 1">
            <a:extLst>
              <a:ext uri="{FF2B5EF4-FFF2-40B4-BE49-F238E27FC236}">
                <a16:creationId xmlns:a16="http://schemas.microsoft.com/office/drawing/2014/main" id="{417A8AEB-7E34-4295-BE2A-E79FEB51C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Metal Oxide-Anthracene Structure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4542C38E-69D6-4BA9-B187-75B7D4C4CCB3}"/>
              </a:ext>
            </a:extLst>
          </p:cNvPr>
          <p:cNvGrpSpPr/>
          <p:nvPr/>
        </p:nvGrpSpPr>
        <p:grpSpPr>
          <a:xfrm>
            <a:off x="4436014" y="4478041"/>
            <a:ext cx="2063358" cy="2347551"/>
            <a:chOff x="2656284" y="2018037"/>
            <a:chExt cx="2063358" cy="2347551"/>
          </a:xfrm>
        </p:grpSpPr>
        <p:pic>
          <p:nvPicPr>
            <p:cNvPr id="119" name="Picture 118" descr="Shape&#10;&#10;Description automatically generated">
              <a:extLst>
                <a:ext uri="{FF2B5EF4-FFF2-40B4-BE49-F238E27FC236}">
                  <a16:creationId xmlns:a16="http://schemas.microsoft.com/office/drawing/2014/main" id="{A9F0B146-CC10-422E-AAA1-3C3044D3F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8539" y="2018037"/>
              <a:ext cx="1531103" cy="2116158"/>
            </a:xfrm>
            <a:prstGeom prst="rect">
              <a:avLst/>
            </a:prstGeom>
          </p:spPr>
        </p:pic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DB133D6-FC9C-4F95-B395-EF2BF3080A42}"/>
                </a:ext>
              </a:extLst>
            </p:cNvPr>
            <p:cNvSpPr/>
            <p:nvPr/>
          </p:nvSpPr>
          <p:spPr>
            <a:xfrm>
              <a:off x="2656284" y="4121679"/>
              <a:ext cx="1414675" cy="24390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ITO</a:t>
              </a: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4785FDA6-BABC-476E-B2AC-C7509807DAE2}"/>
                </a:ext>
              </a:extLst>
            </p:cNvPr>
            <p:cNvCxnSpPr>
              <a:cxnSpLocks/>
              <a:stCxn id="120" idx="0"/>
            </p:cNvCxnSpPr>
            <p:nvPr/>
          </p:nvCxnSpPr>
          <p:spPr>
            <a:xfrm flipH="1" flipV="1">
              <a:off x="3363621" y="2453234"/>
              <a:ext cx="1" cy="1668445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Arc 121">
              <a:extLst>
                <a:ext uri="{FF2B5EF4-FFF2-40B4-BE49-F238E27FC236}">
                  <a16:creationId xmlns:a16="http://schemas.microsoft.com/office/drawing/2014/main" id="{9306CAAF-BAED-4D9A-901A-ACD17B2F4C1D}"/>
                </a:ext>
              </a:extLst>
            </p:cNvPr>
            <p:cNvSpPr>
              <a:spLocks noChangeAspect="1"/>
            </p:cNvSpPr>
            <p:nvPr/>
          </p:nvSpPr>
          <p:spPr>
            <a:xfrm rot="8064742" flipH="1" flipV="1">
              <a:off x="3219152" y="2961249"/>
              <a:ext cx="1009633" cy="1132583"/>
            </a:xfrm>
            <a:prstGeom prst="arc">
              <a:avLst>
                <a:gd name="adj1" fmla="val 16696867"/>
                <a:gd name="adj2" fmla="val 20435890"/>
              </a:avLst>
            </a:prstGeom>
            <a:ln w="38100">
              <a:solidFill>
                <a:srgbClr val="0000F4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5E1E46A-9350-466C-831A-3BC3773B7463}"/>
                </a:ext>
              </a:extLst>
            </p:cNvPr>
            <p:cNvSpPr txBox="1"/>
            <p:nvPr/>
          </p:nvSpPr>
          <p:spPr>
            <a:xfrm>
              <a:off x="3461770" y="2652198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4"/>
                  </a:solidFill>
                </a:rPr>
                <a:t>30</a:t>
              </a:r>
              <a:r>
                <a:rPr lang="en-US" sz="1600" baseline="30000" dirty="0">
                  <a:solidFill>
                    <a:srgbClr val="0000F4"/>
                  </a:solidFill>
                </a:rPr>
                <a:t>o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A04CFC2-3A6F-4733-B325-18851530A984}"/>
              </a:ext>
            </a:extLst>
          </p:cNvPr>
          <p:cNvGrpSpPr/>
          <p:nvPr/>
        </p:nvGrpSpPr>
        <p:grpSpPr>
          <a:xfrm>
            <a:off x="8486803" y="4485315"/>
            <a:ext cx="1972548" cy="2354933"/>
            <a:chOff x="7258637" y="4156975"/>
            <a:chExt cx="1972548" cy="2354933"/>
          </a:xfrm>
        </p:grpSpPr>
        <p:pic>
          <p:nvPicPr>
            <p:cNvPr id="117" name="Picture 116" descr="Shape, icon&#10;&#10;Description automatically generated">
              <a:extLst>
                <a:ext uri="{FF2B5EF4-FFF2-40B4-BE49-F238E27FC236}">
                  <a16:creationId xmlns:a16="http://schemas.microsoft.com/office/drawing/2014/main" id="{A790780B-7630-4252-8B9B-778FE1E74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0000">
              <a:off x="7823450" y="4156975"/>
              <a:ext cx="1407735" cy="2334115"/>
            </a:xfrm>
            <a:prstGeom prst="rect">
              <a:avLst/>
            </a:prstGeom>
          </p:spPr>
        </p:pic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416686AA-9B09-4778-A9CF-CAD0C09833D4}"/>
                </a:ext>
              </a:extLst>
            </p:cNvPr>
            <p:cNvGrpSpPr/>
            <p:nvPr/>
          </p:nvGrpSpPr>
          <p:grpSpPr>
            <a:xfrm>
              <a:off x="7258637" y="4673227"/>
              <a:ext cx="1633976" cy="1838681"/>
              <a:chOff x="2656284" y="2526907"/>
              <a:chExt cx="1633976" cy="1838681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C8640B6-F219-4339-89A0-3CF8039FD476}"/>
                  </a:ext>
                </a:extLst>
              </p:cNvPr>
              <p:cNvSpPr/>
              <p:nvPr/>
            </p:nvSpPr>
            <p:spPr>
              <a:xfrm>
                <a:off x="2656284" y="4121679"/>
                <a:ext cx="1414675" cy="243909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ITO</a:t>
                </a:r>
              </a:p>
            </p:txBody>
          </p: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2F27BC90-2F11-4035-8EC3-437C6A3C4D3E}"/>
                  </a:ext>
                </a:extLst>
              </p:cNvPr>
              <p:cNvCxnSpPr>
                <a:cxnSpLocks/>
                <a:stCxn id="134" idx="0"/>
              </p:cNvCxnSpPr>
              <p:nvPr/>
            </p:nvCxnSpPr>
            <p:spPr>
              <a:xfrm flipH="1" flipV="1">
                <a:off x="3363621" y="2526907"/>
                <a:ext cx="1" cy="1594772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Arc 135">
                <a:extLst>
                  <a:ext uri="{FF2B5EF4-FFF2-40B4-BE49-F238E27FC236}">
                    <a16:creationId xmlns:a16="http://schemas.microsoft.com/office/drawing/2014/main" id="{F176DD0F-AFC0-4D9B-9D7B-AF038C348B4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064742" flipH="1" flipV="1">
                <a:off x="3219152" y="2961249"/>
                <a:ext cx="1009633" cy="1132583"/>
              </a:xfrm>
              <a:prstGeom prst="arc">
                <a:avLst>
                  <a:gd name="adj1" fmla="val 16696867"/>
                  <a:gd name="adj2" fmla="val 20354984"/>
                </a:avLst>
              </a:prstGeom>
              <a:ln w="38100">
                <a:solidFill>
                  <a:srgbClr val="0000F4"/>
                </a:solidFill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E4E68DD8-2C8C-4351-B458-4509F7070AE8}"/>
                  </a:ext>
                </a:extLst>
              </p:cNvPr>
              <p:cNvSpPr txBox="1"/>
              <p:nvPr/>
            </p:nvSpPr>
            <p:spPr>
              <a:xfrm>
                <a:off x="3464142" y="2613113"/>
                <a:ext cx="4651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00F4"/>
                    </a:solidFill>
                  </a:rPr>
                  <a:t>31</a:t>
                </a:r>
                <a:r>
                  <a:rPr lang="en-US" sz="1600" baseline="30000" dirty="0">
                    <a:solidFill>
                      <a:srgbClr val="0000F4"/>
                    </a:solidFill>
                  </a:rPr>
                  <a:t>o</a:t>
                </a:r>
              </a:p>
            </p:txBody>
          </p:sp>
        </p:grp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1560A6CF-8BDD-4915-BCB3-5AC0F378E114}"/>
              </a:ext>
            </a:extLst>
          </p:cNvPr>
          <p:cNvSpPr txBox="1"/>
          <p:nvPr/>
        </p:nvSpPr>
        <p:spPr>
          <a:xfrm>
            <a:off x="6461818" y="5544892"/>
            <a:ext cx="2240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</a:t>
            </a:r>
            <a:r>
              <a:rPr lang="en-US" sz="2000" baseline="-25000" dirty="0"/>
              <a:t>3</a:t>
            </a:r>
            <a:r>
              <a:rPr lang="en-US" sz="2000" dirty="0"/>
              <a:t>H</a:t>
            </a:r>
            <a:r>
              <a:rPr lang="en-US" sz="2000" baseline="-25000" dirty="0"/>
              <a:t>2</a:t>
            </a:r>
            <a:r>
              <a:rPr lang="en-US" sz="2000" dirty="0"/>
              <a:t>    vs   COOH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34E781B0-2471-45B1-BA48-3665DB30C110}"/>
              </a:ext>
            </a:extLst>
          </p:cNvPr>
          <p:cNvSpPr/>
          <p:nvPr/>
        </p:nvSpPr>
        <p:spPr>
          <a:xfrm>
            <a:off x="4276166" y="4477795"/>
            <a:ext cx="6777318" cy="29287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Shape 1502">
            <a:extLst>
              <a:ext uri="{FF2B5EF4-FFF2-40B4-BE49-F238E27FC236}">
                <a16:creationId xmlns:a16="http://schemas.microsoft.com/office/drawing/2014/main" id="{52D816BA-F29F-4887-B375-4C369A0186CC}"/>
              </a:ext>
            </a:extLst>
          </p:cNvPr>
          <p:cNvSpPr/>
          <p:nvPr/>
        </p:nvSpPr>
        <p:spPr>
          <a:xfrm flipH="1">
            <a:off x="1403910" y="2313121"/>
            <a:ext cx="546303" cy="401613"/>
          </a:xfrm>
          <a:prstGeom prst="line">
            <a:avLst/>
          </a:prstGeom>
          <a:ln w="57150">
            <a:solidFill>
              <a:srgbClr val="FF0000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5F9E26CA-9FB3-4292-B397-DDEBD702CA7F}"/>
              </a:ext>
            </a:extLst>
          </p:cNvPr>
          <p:cNvSpPr/>
          <p:nvPr/>
        </p:nvSpPr>
        <p:spPr>
          <a:xfrm>
            <a:off x="1630428" y="2341789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44" name="Shape 1502">
            <a:extLst>
              <a:ext uri="{FF2B5EF4-FFF2-40B4-BE49-F238E27FC236}">
                <a16:creationId xmlns:a16="http://schemas.microsoft.com/office/drawing/2014/main" id="{41D6456E-51FF-4B96-AB2A-EC5E0F900858}"/>
              </a:ext>
            </a:extLst>
          </p:cNvPr>
          <p:cNvSpPr/>
          <p:nvPr/>
        </p:nvSpPr>
        <p:spPr>
          <a:xfrm flipH="1">
            <a:off x="1417263" y="4311589"/>
            <a:ext cx="524667" cy="263784"/>
          </a:xfrm>
          <a:prstGeom prst="line">
            <a:avLst/>
          </a:prstGeom>
          <a:ln w="57150">
            <a:solidFill>
              <a:srgbClr val="FF0000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A9DB017-7A08-4C73-A074-B027C98D248E}"/>
              </a:ext>
            </a:extLst>
          </p:cNvPr>
          <p:cNvSpPr/>
          <p:nvPr/>
        </p:nvSpPr>
        <p:spPr>
          <a:xfrm>
            <a:off x="1603725" y="4279857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46" name="Rounded Rectangle 96">
            <a:extLst>
              <a:ext uri="{FF2B5EF4-FFF2-40B4-BE49-F238E27FC236}">
                <a16:creationId xmlns:a16="http://schemas.microsoft.com/office/drawing/2014/main" id="{C6DED2AC-C25D-4355-AAB4-806A783CBD3D}"/>
              </a:ext>
            </a:extLst>
          </p:cNvPr>
          <p:cNvSpPr/>
          <p:nvPr/>
        </p:nvSpPr>
        <p:spPr>
          <a:xfrm>
            <a:off x="5036730" y="3391800"/>
            <a:ext cx="5516969" cy="1018711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231775" marR="0" lvl="0" indent="-231775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231775" marR="0" lvl="0" indent="-2317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Calibri"/>
              </a:rPr>
              <a:t>Similar angle regardless of metal oxide.</a:t>
            </a:r>
            <a:endParaRPr kumimoji="0" lang="en-US" b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itchFamily="18" charset="2"/>
            </a:endParaRPr>
          </a:p>
          <a:p>
            <a:pPr marL="231775" marR="0" lvl="0" indent="-2317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Calibri"/>
              </a:rPr>
              <a:t>Binding group does not impact angle.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231775" marR="0" lvl="0" indent="-2317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Orientation</a:t>
            </a: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dictated by molecular structure/packing. 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231775" marR="0" lvl="0" indent="-2317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Picture 1" descr="Chart, histogram&#10;&#10;Description automatically generated">
            <a:extLst>
              <a:ext uri="{FF2B5EF4-FFF2-40B4-BE49-F238E27FC236}">
                <a16:creationId xmlns:a16="http://schemas.microsoft.com/office/drawing/2014/main" id="{75119FF9-58C4-8894-1D61-9447E06E3C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05" y="4854182"/>
            <a:ext cx="1988013" cy="1536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24221875-DA8A-4D9D-805F-979DF34A47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594" y="4854021"/>
            <a:ext cx="1987859" cy="1536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50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1" grpId="0" animBg="1"/>
      <p:bldP spid="14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B052BA0-19C0-4788-8E51-D5FA936C7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1140">
            <a:off x="2639332" y="4425822"/>
            <a:ext cx="1208442" cy="16702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5F53DB-565C-4BFA-8950-675334A2BC66}"/>
              </a:ext>
            </a:extLst>
          </p:cNvPr>
          <p:cNvSpPr/>
          <p:nvPr/>
        </p:nvSpPr>
        <p:spPr>
          <a:xfrm>
            <a:off x="2060726" y="5931223"/>
            <a:ext cx="1156302" cy="294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05747D-BB0E-49B2-911D-8ED7EFB96C2E}"/>
              </a:ext>
            </a:extLst>
          </p:cNvPr>
          <p:cNvCxnSpPr>
            <a:cxnSpLocks/>
          </p:cNvCxnSpPr>
          <p:nvPr/>
        </p:nvCxnSpPr>
        <p:spPr>
          <a:xfrm flipV="1">
            <a:off x="2661001" y="4419544"/>
            <a:ext cx="0" cy="156095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392364E6-C3D1-4B01-8B36-F686965BB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1140">
            <a:off x="6146928" y="4413790"/>
            <a:ext cx="1208442" cy="167020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BDE18FC-CDEA-45E2-8D3D-D9B208200565}"/>
              </a:ext>
            </a:extLst>
          </p:cNvPr>
          <p:cNvSpPr/>
          <p:nvPr/>
        </p:nvSpPr>
        <p:spPr>
          <a:xfrm>
            <a:off x="5568321" y="5919191"/>
            <a:ext cx="1156302" cy="294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ITO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E1D4D3B-8A07-4A85-94BA-396D7EEE715D}"/>
              </a:ext>
            </a:extLst>
          </p:cNvPr>
          <p:cNvCxnSpPr>
            <a:cxnSpLocks/>
          </p:cNvCxnSpPr>
          <p:nvPr/>
        </p:nvCxnSpPr>
        <p:spPr>
          <a:xfrm flipV="1">
            <a:off x="6168596" y="4407512"/>
            <a:ext cx="0" cy="1489554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D5204F6-7915-4081-92DF-B4B92E47479D}"/>
              </a:ext>
            </a:extLst>
          </p:cNvPr>
          <p:cNvSpPr txBox="1"/>
          <p:nvPr/>
        </p:nvSpPr>
        <p:spPr>
          <a:xfrm>
            <a:off x="7363947" y="4393601"/>
            <a:ext cx="362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A19176F-F741-4A54-88D8-1F319865E8B9}"/>
              </a:ext>
            </a:extLst>
          </p:cNvPr>
          <p:cNvGrpSpPr/>
          <p:nvPr/>
        </p:nvGrpSpPr>
        <p:grpSpPr>
          <a:xfrm>
            <a:off x="6278128" y="2279731"/>
            <a:ext cx="1149259" cy="2333182"/>
            <a:chOff x="2485591" y="1248449"/>
            <a:chExt cx="1454129" cy="2952117"/>
          </a:xfrm>
        </p:grpSpPr>
        <p:pic>
          <p:nvPicPr>
            <p:cNvPr id="21" name="Picture 20" descr="A close up of a flower&#10;&#10;Description automatically generated">
              <a:extLst>
                <a:ext uri="{FF2B5EF4-FFF2-40B4-BE49-F238E27FC236}">
                  <a16:creationId xmlns:a16="http://schemas.microsoft.com/office/drawing/2014/main" id="{365F48E8-06B0-4962-9EF5-192355C21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80" t="15813" r="-666" b="70514"/>
            <a:stretch/>
          </p:blipFill>
          <p:spPr>
            <a:xfrm rot="20650968">
              <a:off x="3104731" y="2533960"/>
              <a:ext cx="152678" cy="38109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353727E-F7E1-4114-A519-4CC52391B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92469">
              <a:off x="2485591" y="1248449"/>
              <a:ext cx="1404405" cy="2952117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3DFAF60-1DC0-47E5-AA09-CB2FD16C4156}"/>
                </a:ext>
              </a:extLst>
            </p:cNvPr>
            <p:cNvSpPr/>
            <p:nvPr/>
          </p:nvSpPr>
          <p:spPr>
            <a:xfrm>
              <a:off x="3796367" y="2444620"/>
              <a:ext cx="143353" cy="210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26FC6DB-A537-4BD3-BCAA-1E5843309412}"/>
              </a:ext>
            </a:extLst>
          </p:cNvPr>
          <p:cNvCxnSpPr>
            <a:cxnSpLocks/>
          </p:cNvCxnSpPr>
          <p:nvPr/>
        </p:nvCxnSpPr>
        <p:spPr>
          <a:xfrm flipV="1">
            <a:off x="7443623" y="2840451"/>
            <a:ext cx="0" cy="1489554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Arc 60">
            <a:extLst>
              <a:ext uri="{FF2B5EF4-FFF2-40B4-BE49-F238E27FC236}">
                <a16:creationId xmlns:a16="http://schemas.microsoft.com/office/drawing/2014/main" id="{510D0C89-017C-4FB9-BED2-42C8CEF1548D}"/>
              </a:ext>
            </a:extLst>
          </p:cNvPr>
          <p:cNvSpPr>
            <a:spLocks noChangeAspect="1"/>
          </p:cNvSpPr>
          <p:nvPr/>
        </p:nvSpPr>
        <p:spPr>
          <a:xfrm rot="8064742" flipH="1" flipV="1">
            <a:off x="2535686" y="5097877"/>
            <a:ext cx="1056559" cy="1185224"/>
          </a:xfrm>
          <a:prstGeom prst="arc">
            <a:avLst>
              <a:gd name="adj1" fmla="val 16696867"/>
              <a:gd name="adj2" fmla="val 20427142"/>
            </a:avLst>
          </a:prstGeom>
          <a:ln w="38100">
            <a:solidFill>
              <a:srgbClr val="0000F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Arc 61">
            <a:extLst>
              <a:ext uri="{FF2B5EF4-FFF2-40B4-BE49-F238E27FC236}">
                <a16:creationId xmlns:a16="http://schemas.microsoft.com/office/drawing/2014/main" id="{81560897-6E0E-4E4B-90A1-87CCFEF52D05}"/>
              </a:ext>
            </a:extLst>
          </p:cNvPr>
          <p:cNvSpPr>
            <a:spLocks noChangeAspect="1"/>
          </p:cNvSpPr>
          <p:nvPr/>
        </p:nvSpPr>
        <p:spPr>
          <a:xfrm rot="8064742" flipH="1" flipV="1">
            <a:off x="6039746" y="5085845"/>
            <a:ext cx="1056559" cy="1185224"/>
          </a:xfrm>
          <a:prstGeom prst="arc">
            <a:avLst>
              <a:gd name="adj1" fmla="val 16696867"/>
              <a:gd name="adj2" fmla="val 20427142"/>
            </a:avLst>
          </a:prstGeom>
          <a:ln w="38100">
            <a:solidFill>
              <a:srgbClr val="0000F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04D7A89-5018-4B62-BC4E-16FF37349F29}"/>
              </a:ext>
            </a:extLst>
          </p:cNvPr>
          <p:cNvSpPr txBox="1"/>
          <p:nvPr/>
        </p:nvSpPr>
        <p:spPr>
          <a:xfrm>
            <a:off x="2771431" y="4801931"/>
            <a:ext cx="478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F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rgbClr val="0000F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E53ACA5-C97A-48EE-B68D-D0A4742D3C1E}"/>
              </a:ext>
            </a:extLst>
          </p:cNvPr>
          <p:cNvSpPr txBox="1"/>
          <p:nvPr/>
        </p:nvSpPr>
        <p:spPr>
          <a:xfrm>
            <a:off x="6327743" y="4789899"/>
            <a:ext cx="466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F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rgbClr val="0000F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32E4B7A2-F53E-424C-A76C-3F8EC1150A8A}"/>
              </a:ext>
            </a:extLst>
          </p:cNvPr>
          <p:cNvSpPr>
            <a:spLocks noChangeAspect="1"/>
          </p:cNvSpPr>
          <p:nvPr/>
        </p:nvSpPr>
        <p:spPr>
          <a:xfrm rot="13535258" flipV="1">
            <a:off x="6568518" y="3226007"/>
            <a:ext cx="1056559" cy="1185224"/>
          </a:xfrm>
          <a:prstGeom prst="arc">
            <a:avLst>
              <a:gd name="adj1" fmla="val 16696867"/>
              <a:gd name="adj2" fmla="val 24368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25A77D9-39F2-4C96-B916-747A449F1603}"/>
              </a:ext>
            </a:extLst>
          </p:cNvPr>
          <p:cNvSpPr txBox="1"/>
          <p:nvPr/>
        </p:nvSpPr>
        <p:spPr>
          <a:xfrm>
            <a:off x="6935787" y="2884328"/>
            <a:ext cx="466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1DD24DCF-F9C2-4753-B356-C96211D9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Multilayer Structure</a:t>
            </a:r>
          </a:p>
        </p:txBody>
      </p:sp>
      <p:graphicFrame>
        <p:nvGraphicFramePr>
          <p:cNvPr id="43" name="Object 9">
            <a:extLst>
              <a:ext uri="{FF2B5EF4-FFF2-40B4-BE49-F238E27FC236}">
                <a16:creationId xmlns:a16="http://schemas.microsoft.com/office/drawing/2014/main" id="{5654C6FB-322F-4569-BB3B-4AE33A9F79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483796"/>
              </p:ext>
            </p:extLst>
          </p:nvPr>
        </p:nvGraphicFramePr>
        <p:xfrm>
          <a:off x="843791" y="4621747"/>
          <a:ext cx="790575" cy="18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1372486" imgH="3274644" progId="ChemDraw.Document.6.0">
                  <p:embed/>
                </p:oleObj>
              </mc:Choice>
              <mc:Fallback>
                <p:oleObj name="CS ChemDraw Drawing" r:id="rId5" imgW="1372486" imgH="3274644" progId="ChemDraw.Document.6.0">
                  <p:embed/>
                  <p:pic>
                    <p:nvPicPr>
                      <p:cNvPr id="43" name="Object 9">
                        <a:extLst>
                          <a:ext uri="{FF2B5EF4-FFF2-40B4-BE49-F238E27FC236}">
                            <a16:creationId xmlns:a16="http://schemas.microsoft.com/office/drawing/2014/main" id="{5654C6FB-322F-4569-BB3B-4AE33A9F79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791" y="4621747"/>
                        <a:ext cx="790575" cy="188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3">
            <a:extLst>
              <a:ext uri="{FF2B5EF4-FFF2-40B4-BE49-F238E27FC236}">
                <a16:creationId xmlns:a16="http://schemas.microsoft.com/office/drawing/2014/main" id="{AA70ED96-E6F9-4489-ACD9-DE736F982ECA}"/>
              </a:ext>
            </a:extLst>
          </p:cNvPr>
          <p:cNvSpPr/>
          <p:nvPr/>
        </p:nvSpPr>
        <p:spPr>
          <a:xfrm>
            <a:off x="656594" y="6419348"/>
            <a:ext cx="1227321" cy="31979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65000"/>
                </a:schemeClr>
              </a:gs>
              <a:gs pos="50000">
                <a:schemeClr val="bg1">
                  <a:lumMod val="5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29CB1D-B7B8-4CAD-AB05-B9BAFCCB3D48}"/>
              </a:ext>
            </a:extLst>
          </p:cNvPr>
          <p:cNvSpPr txBox="1"/>
          <p:nvPr/>
        </p:nvSpPr>
        <p:spPr>
          <a:xfrm>
            <a:off x="752457" y="6383703"/>
            <a:ext cx="1072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ITO</a:t>
            </a:r>
            <a:endParaRPr lang="en-US" baseline="-25000" dirty="0"/>
          </a:p>
        </p:txBody>
      </p:sp>
      <p:graphicFrame>
        <p:nvGraphicFramePr>
          <p:cNvPr id="73" name="Object 9">
            <a:extLst>
              <a:ext uri="{FF2B5EF4-FFF2-40B4-BE49-F238E27FC236}">
                <a16:creationId xmlns:a16="http://schemas.microsoft.com/office/drawing/2014/main" id="{900EC49C-813E-430B-9992-4778CF51DA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742026"/>
              </p:ext>
            </p:extLst>
          </p:nvPr>
        </p:nvGraphicFramePr>
        <p:xfrm>
          <a:off x="1068836" y="1896282"/>
          <a:ext cx="314878" cy="433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7" imgW="505825" imgH="692760" progId="ChemDraw.Document.6.0">
                  <p:embed/>
                </p:oleObj>
              </mc:Choice>
              <mc:Fallback>
                <p:oleObj name="CS ChemDraw Drawing" r:id="rId7" imgW="505825" imgH="692760" progId="ChemDraw.Document.6.0">
                  <p:embed/>
                  <p:pic>
                    <p:nvPicPr>
                      <p:cNvPr id="73" name="Object 9">
                        <a:extLst>
                          <a:ext uri="{FF2B5EF4-FFF2-40B4-BE49-F238E27FC236}">
                            <a16:creationId xmlns:a16="http://schemas.microsoft.com/office/drawing/2014/main" id="{900EC49C-813E-430B-9992-4778CF51DA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8836" y="1896282"/>
                        <a:ext cx="314878" cy="433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9">
            <a:extLst>
              <a:ext uri="{FF2B5EF4-FFF2-40B4-BE49-F238E27FC236}">
                <a16:creationId xmlns:a16="http://schemas.microsoft.com/office/drawing/2014/main" id="{5F9FC2D5-4B5C-4C42-8765-5F0F421604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2961864"/>
              </p:ext>
            </p:extLst>
          </p:nvPr>
        </p:nvGraphicFramePr>
        <p:xfrm>
          <a:off x="13425" y="2221971"/>
          <a:ext cx="2425700" cy="220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9" imgW="4213298" imgH="3823284" progId="ChemDraw.Document.6.0">
                  <p:embed/>
                </p:oleObj>
              </mc:Choice>
              <mc:Fallback>
                <p:oleObj name="CS ChemDraw Drawing" r:id="rId9" imgW="4213298" imgH="3823284" progId="ChemDraw.Document.6.0">
                  <p:embed/>
                  <p:pic>
                    <p:nvPicPr>
                      <p:cNvPr id="74" name="Object 9">
                        <a:extLst>
                          <a:ext uri="{FF2B5EF4-FFF2-40B4-BE49-F238E27FC236}">
                            <a16:creationId xmlns:a16="http://schemas.microsoft.com/office/drawing/2014/main" id="{5F9FC2D5-4B5C-4C42-8765-5F0F421604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25" y="2221971"/>
                        <a:ext cx="2425700" cy="220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9">
            <a:extLst>
              <a:ext uri="{FF2B5EF4-FFF2-40B4-BE49-F238E27FC236}">
                <a16:creationId xmlns:a16="http://schemas.microsoft.com/office/drawing/2014/main" id="{164C220D-53A3-4509-8074-527211F493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0075094"/>
              </p:ext>
            </p:extLst>
          </p:nvPr>
        </p:nvGraphicFramePr>
        <p:xfrm>
          <a:off x="1080374" y="4332782"/>
          <a:ext cx="293688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1" imgW="511969" imgH="703406" progId="ChemDraw.Document.6.0">
                  <p:embed/>
                </p:oleObj>
              </mc:Choice>
              <mc:Fallback>
                <p:oleObj name="CS ChemDraw Drawing" r:id="rId11" imgW="511969" imgH="703406" progId="ChemDraw.Document.6.0">
                  <p:embed/>
                  <p:pic>
                    <p:nvPicPr>
                      <p:cNvPr id="75" name="Object 9">
                        <a:extLst>
                          <a:ext uri="{FF2B5EF4-FFF2-40B4-BE49-F238E27FC236}">
                            <a16:creationId xmlns:a16="http://schemas.microsoft.com/office/drawing/2014/main" id="{164C220D-53A3-4509-8074-527211F493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0374" y="4332782"/>
                        <a:ext cx="293688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9" name="Picture 78" descr="Shape&#10;&#10;Description automatically generated">
            <a:extLst>
              <a:ext uri="{FF2B5EF4-FFF2-40B4-BE49-F238E27FC236}">
                <a16:creationId xmlns:a16="http://schemas.microsoft.com/office/drawing/2014/main" id="{A5C20946-5E64-4A27-BA39-D3ECB182D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0000">
            <a:off x="4329073" y="4415481"/>
            <a:ext cx="1208442" cy="1670205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D7BEE4E6-50BE-4C4B-B68F-DC9974D6C61C}"/>
              </a:ext>
            </a:extLst>
          </p:cNvPr>
          <p:cNvSpPr/>
          <p:nvPr/>
        </p:nvSpPr>
        <p:spPr>
          <a:xfrm>
            <a:off x="3714798" y="5917899"/>
            <a:ext cx="1156302" cy="294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ITO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4E5C8B1-F832-4D0A-8BAA-C862F5DC17B2}"/>
              </a:ext>
            </a:extLst>
          </p:cNvPr>
          <p:cNvCxnSpPr>
            <a:cxnSpLocks/>
          </p:cNvCxnSpPr>
          <p:nvPr/>
        </p:nvCxnSpPr>
        <p:spPr>
          <a:xfrm flipV="1">
            <a:off x="4315073" y="4406220"/>
            <a:ext cx="0" cy="156095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Arc 81">
            <a:extLst>
              <a:ext uri="{FF2B5EF4-FFF2-40B4-BE49-F238E27FC236}">
                <a16:creationId xmlns:a16="http://schemas.microsoft.com/office/drawing/2014/main" id="{D44EEA1A-C8FD-47C3-925F-51B3422E7CBF}"/>
              </a:ext>
            </a:extLst>
          </p:cNvPr>
          <p:cNvSpPr>
            <a:spLocks noChangeAspect="1"/>
          </p:cNvSpPr>
          <p:nvPr/>
        </p:nvSpPr>
        <p:spPr>
          <a:xfrm rot="8064742" flipH="1" flipV="1">
            <a:off x="4189758" y="5084553"/>
            <a:ext cx="1056559" cy="1185224"/>
          </a:xfrm>
          <a:prstGeom prst="arc">
            <a:avLst>
              <a:gd name="adj1" fmla="val 16696867"/>
              <a:gd name="adj2" fmla="val 20427142"/>
            </a:avLst>
          </a:prstGeom>
          <a:ln w="38100">
            <a:solidFill>
              <a:srgbClr val="0000F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4FE39E5-8F07-4AA8-9201-496FA7ABBA74}"/>
              </a:ext>
            </a:extLst>
          </p:cNvPr>
          <p:cNvSpPr txBox="1"/>
          <p:nvPr/>
        </p:nvSpPr>
        <p:spPr>
          <a:xfrm>
            <a:off x="4485663" y="4788607"/>
            <a:ext cx="499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F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rgbClr val="0000F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5D07631-3ACE-4277-883D-288E28693447}"/>
              </a:ext>
            </a:extLst>
          </p:cNvPr>
          <p:cNvSpPr txBox="1"/>
          <p:nvPr/>
        </p:nvSpPr>
        <p:spPr>
          <a:xfrm>
            <a:off x="5531071" y="4398918"/>
            <a:ext cx="362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Zn</a:t>
            </a:r>
          </a:p>
        </p:txBody>
      </p:sp>
      <p:pic>
        <p:nvPicPr>
          <p:cNvPr id="85" name="Picture 84" descr="Shape&#10;&#10;Description automatically generated">
            <a:extLst>
              <a:ext uri="{FF2B5EF4-FFF2-40B4-BE49-F238E27FC236}">
                <a16:creationId xmlns:a16="http://schemas.microsoft.com/office/drawing/2014/main" id="{E1DA59A8-836D-4631-B238-BE1A1D0C8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1140">
            <a:off x="8273465" y="4401415"/>
            <a:ext cx="1208442" cy="1670205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2FCE572E-0759-4CB6-9658-ED217BEB9421}"/>
              </a:ext>
            </a:extLst>
          </p:cNvPr>
          <p:cNvSpPr/>
          <p:nvPr/>
        </p:nvSpPr>
        <p:spPr>
          <a:xfrm>
            <a:off x="7694858" y="5906816"/>
            <a:ext cx="1156302" cy="294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ITO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398604A-A7DF-4095-B906-DFED233CCC93}"/>
              </a:ext>
            </a:extLst>
          </p:cNvPr>
          <p:cNvCxnSpPr>
            <a:cxnSpLocks/>
          </p:cNvCxnSpPr>
          <p:nvPr/>
        </p:nvCxnSpPr>
        <p:spPr>
          <a:xfrm flipV="1">
            <a:off x="8295133" y="4395137"/>
            <a:ext cx="0" cy="1489554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B78FF832-AA3F-4EDD-803B-A90CC526E086}"/>
              </a:ext>
            </a:extLst>
          </p:cNvPr>
          <p:cNvSpPr txBox="1"/>
          <p:nvPr/>
        </p:nvSpPr>
        <p:spPr>
          <a:xfrm>
            <a:off x="9490484" y="4381226"/>
            <a:ext cx="362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Zn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4D8D26B-0713-4818-9B89-7F935B628E5C}"/>
              </a:ext>
            </a:extLst>
          </p:cNvPr>
          <p:cNvGrpSpPr/>
          <p:nvPr/>
        </p:nvGrpSpPr>
        <p:grpSpPr>
          <a:xfrm>
            <a:off x="8392633" y="2267356"/>
            <a:ext cx="1161291" cy="2333182"/>
            <a:chOff x="2470367" y="1248449"/>
            <a:chExt cx="1469353" cy="2952117"/>
          </a:xfrm>
        </p:grpSpPr>
        <p:pic>
          <p:nvPicPr>
            <p:cNvPr id="90" name="Picture 89" descr="A close up of a flower&#10;&#10;Description automatically generated">
              <a:extLst>
                <a:ext uri="{FF2B5EF4-FFF2-40B4-BE49-F238E27FC236}">
                  <a16:creationId xmlns:a16="http://schemas.microsoft.com/office/drawing/2014/main" id="{3FD17A0C-F952-4ED8-99B5-D1477CDE4C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80" t="15813" r="-666" b="70514"/>
            <a:stretch/>
          </p:blipFill>
          <p:spPr>
            <a:xfrm rot="20650968">
              <a:off x="3104731" y="2533960"/>
              <a:ext cx="152678" cy="381096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C129028A-AE75-46E6-9A49-27D55D793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80000">
              <a:off x="2470367" y="1248449"/>
              <a:ext cx="1404406" cy="2952117"/>
            </a:xfrm>
            <a:prstGeom prst="rect">
              <a:avLst/>
            </a:prstGeom>
          </p:spPr>
        </p:pic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5D57C455-A818-41C6-A127-2DBD940EA3C2}"/>
                </a:ext>
              </a:extLst>
            </p:cNvPr>
            <p:cNvSpPr/>
            <p:nvPr/>
          </p:nvSpPr>
          <p:spPr>
            <a:xfrm>
              <a:off x="3796367" y="2444620"/>
              <a:ext cx="143353" cy="210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C75D02FE-00B4-4B73-999D-91C949E7DFD8}"/>
              </a:ext>
            </a:extLst>
          </p:cNvPr>
          <p:cNvCxnSpPr>
            <a:cxnSpLocks/>
          </p:cNvCxnSpPr>
          <p:nvPr/>
        </p:nvCxnSpPr>
        <p:spPr>
          <a:xfrm flipV="1">
            <a:off x="9570160" y="2828076"/>
            <a:ext cx="0" cy="1489554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Arc 93">
            <a:extLst>
              <a:ext uri="{FF2B5EF4-FFF2-40B4-BE49-F238E27FC236}">
                <a16:creationId xmlns:a16="http://schemas.microsoft.com/office/drawing/2014/main" id="{79E76AE7-CA09-475C-B1AA-A581E9448E2D}"/>
              </a:ext>
            </a:extLst>
          </p:cNvPr>
          <p:cNvSpPr>
            <a:spLocks noChangeAspect="1"/>
          </p:cNvSpPr>
          <p:nvPr/>
        </p:nvSpPr>
        <p:spPr>
          <a:xfrm rot="8064742" flipH="1" flipV="1">
            <a:off x="8166283" y="5073470"/>
            <a:ext cx="1056559" cy="1185224"/>
          </a:xfrm>
          <a:prstGeom prst="arc">
            <a:avLst>
              <a:gd name="adj1" fmla="val 16696867"/>
              <a:gd name="adj2" fmla="val 20427142"/>
            </a:avLst>
          </a:prstGeom>
          <a:ln w="38100">
            <a:solidFill>
              <a:srgbClr val="0000F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F20741F-2A02-4003-B6F8-4136F7D328A6}"/>
              </a:ext>
            </a:extLst>
          </p:cNvPr>
          <p:cNvSpPr txBox="1"/>
          <p:nvPr/>
        </p:nvSpPr>
        <p:spPr>
          <a:xfrm>
            <a:off x="8454280" y="4777524"/>
            <a:ext cx="466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F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rgbClr val="0000F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96" name="Arc 95">
            <a:extLst>
              <a:ext uri="{FF2B5EF4-FFF2-40B4-BE49-F238E27FC236}">
                <a16:creationId xmlns:a16="http://schemas.microsoft.com/office/drawing/2014/main" id="{F3A1A618-0BFB-4AFB-9A8B-3B88585C038F}"/>
              </a:ext>
            </a:extLst>
          </p:cNvPr>
          <p:cNvSpPr>
            <a:spLocks noChangeAspect="1"/>
          </p:cNvSpPr>
          <p:nvPr/>
        </p:nvSpPr>
        <p:spPr>
          <a:xfrm rot="13535258" flipV="1">
            <a:off x="8683024" y="3213632"/>
            <a:ext cx="1056559" cy="1185224"/>
          </a:xfrm>
          <a:prstGeom prst="arc">
            <a:avLst>
              <a:gd name="adj1" fmla="val 16696867"/>
              <a:gd name="adj2" fmla="val 24368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42F3213-8434-48D2-B4C1-EED1F4671E0B}"/>
              </a:ext>
            </a:extLst>
          </p:cNvPr>
          <p:cNvSpPr txBox="1"/>
          <p:nvPr/>
        </p:nvSpPr>
        <p:spPr>
          <a:xfrm>
            <a:off x="9062324" y="2871953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AC21737-2C8F-4674-B9E5-E44B4C7D5B19}"/>
              </a:ext>
            </a:extLst>
          </p:cNvPr>
          <p:cNvSpPr txBox="1"/>
          <p:nvPr/>
        </p:nvSpPr>
        <p:spPr>
          <a:xfrm>
            <a:off x="8061217" y="2231706"/>
            <a:ext cx="399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8D263B-A9A8-41CA-A5D7-856279DCF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76" name="Object 75">
            <a:extLst>
              <a:ext uri="{FF2B5EF4-FFF2-40B4-BE49-F238E27FC236}">
                <a16:creationId xmlns:a16="http://schemas.microsoft.com/office/drawing/2014/main" id="{532C0110-5B76-BFC5-E06A-FA7C5A08F9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4504397"/>
              </p:ext>
            </p:extLst>
          </p:nvPr>
        </p:nvGraphicFramePr>
        <p:xfrm>
          <a:off x="2367028" y="956080"/>
          <a:ext cx="4010763" cy="3070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3" imgW="3902400" imgH="2986920" progId="Origin50.Graph">
                  <p:embed/>
                </p:oleObj>
              </mc:Choice>
              <mc:Fallback>
                <p:oleObj name="Graph" r:id="rId13" imgW="3902400" imgH="2986920" progId="Origin50.Graph">
                  <p:embed/>
                  <p:pic>
                    <p:nvPicPr>
                      <p:cNvPr id="76" name="Object 75">
                        <a:extLst>
                          <a:ext uri="{FF2B5EF4-FFF2-40B4-BE49-F238E27FC236}">
                            <a16:creationId xmlns:a16="http://schemas.microsoft.com/office/drawing/2014/main" id="{532C0110-5B76-BFC5-E06A-FA7C5A08F9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367028" y="956080"/>
                        <a:ext cx="4010763" cy="3070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109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7" grpId="0"/>
      <p:bldP spid="62" grpId="0" animBg="1"/>
      <p:bldP spid="65" grpId="0"/>
      <p:bldP spid="68" grpId="0" animBg="1"/>
      <p:bldP spid="70" grpId="0"/>
      <p:bldP spid="80" grpId="0" animBg="1"/>
      <p:bldP spid="82" grpId="0" animBg="1"/>
      <p:bldP spid="83" grpId="0"/>
      <p:bldP spid="84" grpId="0"/>
      <p:bldP spid="86" grpId="0" animBg="1"/>
      <p:bldP spid="88" grpId="0"/>
      <p:bldP spid="94" grpId="0" animBg="1"/>
      <p:bldP spid="95" grpId="0"/>
      <p:bldP spid="96" grpId="0" animBg="1"/>
      <p:bldP spid="97" grpId="0"/>
      <p:bldP spid="9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B052BA0-19C0-4788-8E51-D5FA936C7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1140">
            <a:off x="2639332" y="4425822"/>
            <a:ext cx="1208442" cy="16702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5F53DB-565C-4BFA-8950-675334A2BC66}"/>
              </a:ext>
            </a:extLst>
          </p:cNvPr>
          <p:cNvSpPr/>
          <p:nvPr/>
        </p:nvSpPr>
        <p:spPr>
          <a:xfrm>
            <a:off x="2060726" y="5931223"/>
            <a:ext cx="1156302" cy="294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05747D-BB0E-49B2-911D-8ED7EFB96C2E}"/>
              </a:ext>
            </a:extLst>
          </p:cNvPr>
          <p:cNvCxnSpPr>
            <a:cxnSpLocks/>
          </p:cNvCxnSpPr>
          <p:nvPr/>
        </p:nvCxnSpPr>
        <p:spPr>
          <a:xfrm flipV="1">
            <a:off x="2661001" y="4419544"/>
            <a:ext cx="0" cy="156095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392364E6-C3D1-4B01-8B36-F686965BB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1140">
            <a:off x="6146928" y="4413790"/>
            <a:ext cx="1208442" cy="167020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BDE18FC-CDEA-45E2-8D3D-D9B208200565}"/>
              </a:ext>
            </a:extLst>
          </p:cNvPr>
          <p:cNvSpPr/>
          <p:nvPr/>
        </p:nvSpPr>
        <p:spPr>
          <a:xfrm>
            <a:off x="5568321" y="5919191"/>
            <a:ext cx="1156302" cy="294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ITO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E1D4D3B-8A07-4A85-94BA-396D7EEE715D}"/>
              </a:ext>
            </a:extLst>
          </p:cNvPr>
          <p:cNvCxnSpPr>
            <a:cxnSpLocks/>
          </p:cNvCxnSpPr>
          <p:nvPr/>
        </p:nvCxnSpPr>
        <p:spPr>
          <a:xfrm flipV="1">
            <a:off x="6168596" y="4407512"/>
            <a:ext cx="0" cy="1489554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Shape&#10;&#10;Description automatically generated">
            <a:extLst>
              <a:ext uri="{FF2B5EF4-FFF2-40B4-BE49-F238E27FC236}">
                <a16:creationId xmlns:a16="http://schemas.microsoft.com/office/drawing/2014/main" id="{4EF4D616-74CB-4781-B218-CD5B1B690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1140">
            <a:off x="10557650" y="4412639"/>
            <a:ext cx="1208442" cy="167020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1DD55CF-D584-4E8D-8654-4ECBC8C09B3F}"/>
              </a:ext>
            </a:extLst>
          </p:cNvPr>
          <p:cNvSpPr/>
          <p:nvPr/>
        </p:nvSpPr>
        <p:spPr>
          <a:xfrm>
            <a:off x="9979044" y="5918041"/>
            <a:ext cx="1156302" cy="294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ITO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585BBDE-D272-47A8-80C2-50EB281D0E2F}"/>
              </a:ext>
            </a:extLst>
          </p:cNvPr>
          <p:cNvCxnSpPr>
            <a:cxnSpLocks/>
          </p:cNvCxnSpPr>
          <p:nvPr/>
        </p:nvCxnSpPr>
        <p:spPr>
          <a:xfrm flipV="1">
            <a:off x="10579319" y="4406361"/>
            <a:ext cx="0" cy="156095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D5204F6-7915-4081-92DF-B4B92E47479D}"/>
              </a:ext>
            </a:extLst>
          </p:cNvPr>
          <p:cNvSpPr txBox="1"/>
          <p:nvPr/>
        </p:nvSpPr>
        <p:spPr>
          <a:xfrm>
            <a:off x="7363947" y="4393601"/>
            <a:ext cx="362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3A77E23-EF20-4710-ADF6-94BCA48B2123}"/>
              </a:ext>
            </a:extLst>
          </p:cNvPr>
          <p:cNvSpPr txBox="1"/>
          <p:nvPr/>
        </p:nvSpPr>
        <p:spPr>
          <a:xfrm>
            <a:off x="11719158" y="4392450"/>
            <a:ext cx="362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A19176F-F741-4A54-88D8-1F319865E8B9}"/>
              </a:ext>
            </a:extLst>
          </p:cNvPr>
          <p:cNvGrpSpPr/>
          <p:nvPr/>
        </p:nvGrpSpPr>
        <p:grpSpPr>
          <a:xfrm>
            <a:off x="6278128" y="2279731"/>
            <a:ext cx="1149259" cy="2333182"/>
            <a:chOff x="2485591" y="1248449"/>
            <a:chExt cx="1454129" cy="2952117"/>
          </a:xfrm>
        </p:grpSpPr>
        <p:pic>
          <p:nvPicPr>
            <p:cNvPr id="21" name="Picture 20" descr="A close up of a flower&#10;&#10;Description automatically generated">
              <a:extLst>
                <a:ext uri="{FF2B5EF4-FFF2-40B4-BE49-F238E27FC236}">
                  <a16:creationId xmlns:a16="http://schemas.microsoft.com/office/drawing/2014/main" id="{365F48E8-06B0-4962-9EF5-192355C21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80" t="15813" r="-666" b="70514"/>
            <a:stretch/>
          </p:blipFill>
          <p:spPr>
            <a:xfrm rot="20650968">
              <a:off x="3104731" y="2533960"/>
              <a:ext cx="152678" cy="38109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353727E-F7E1-4114-A519-4CC52391B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92469">
              <a:off x="2485591" y="1248449"/>
              <a:ext cx="1404405" cy="2952117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3DFAF60-1DC0-47E5-AA09-CB2FD16C4156}"/>
                </a:ext>
              </a:extLst>
            </p:cNvPr>
            <p:cNvSpPr/>
            <p:nvPr/>
          </p:nvSpPr>
          <p:spPr>
            <a:xfrm>
              <a:off x="3796367" y="2444620"/>
              <a:ext cx="143353" cy="210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5F97B70-51F5-423B-81E7-160EA16359E1}"/>
              </a:ext>
            </a:extLst>
          </p:cNvPr>
          <p:cNvGrpSpPr/>
          <p:nvPr/>
        </p:nvGrpSpPr>
        <p:grpSpPr>
          <a:xfrm>
            <a:off x="10622949" y="2335843"/>
            <a:ext cx="1149259" cy="2333182"/>
            <a:chOff x="2485591" y="1248449"/>
            <a:chExt cx="1454129" cy="2952117"/>
          </a:xfrm>
        </p:grpSpPr>
        <p:pic>
          <p:nvPicPr>
            <p:cNvPr id="50" name="Picture 49" descr="A close up of a flower&#10;&#10;Description automatically generated">
              <a:extLst>
                <a:ext uri="{FF2B5EF4-FFF2-40B4-BE49-F238E27FC236}">
                  <a16:creationId xmlns:a16="http://schemas.microsoft.com/office/drawing/2014/main" id="{2D6A825F-AE6E-4269-B82D-4E0DBACA94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80" t="15813" r="-666" b="70514"/>
            <a:stretch/>
          </p:blipFill>
          <p:spPr>
            <a:xfrm rot="20650968">
              <a:off x="3104731" y="2533960"/>
              <a:ext cx="152678" cy="381096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365FB5D-4F62-465A-BED2-811BE47D3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92469">
              <a:off x="2485591" y="1248449"/>
              <a:ext cx="1404405" cy="2952117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CD63A0F-3C1A-481B-9D13-38C3DD81DDED}"/>
                </a:ext>
              </a:extLst>
            </p:cNvPr>
            <p:cNvSpPr/>
            <p:nvPr/>
          </p:nvSpPr>
          <p:spPr>
            <a:xfrm>
              <a:off x="3796367" y="2444620"/>
              <a:ext cx="143353" cy="210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26FC6DB-A537-4BD3-BCAA-1E5843309412}"/>
              </a:ext>
            </a:extLst>
          </p:cNvPr>
          <p:cNvCxnSpPr>
            <a:cxnSpLocks/>
          </p:cNvCxnSpPr>
          <p:nvPr/>
        </p:nvCxnSpPr>
        <p:spPr>
          <a:xfrm flipV="1">
            <a:off x="7443623" y="2840451"/>
            <a:ext cx="0" cy="1489554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AD7B555-C303-4BC7-A96B-C180AB037E86}"/>
              </a:ext>
            </a:extLst>
          </p:cNvPr>
          <p:cNvCxnSpPr>
            <a:cxnSpLocks/>
          </p:cNvCxnSpPr>
          <p:nvPr/>
        </p:nvCxnSpPr>
        <p:spPr>
          <a:xfrm flipV="1">
            <a:off x="11788062" y="2861736"/>
            <a:ext cx="0" cy="1489554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 descr="A picture containing athletic game&#10;&#10;Description automatically generated">
            <a:extLst>
              <a:ext uri="{FF2B5EF4-FFF2-40B4-BE49-F238E27FC236}">
                <a16:creationId xmlns:a16="http://schemas.microsoft.com/office/drawing/2014/main" id="{49BB7E41-6CE2-4A71-8670-6D94D10BF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9723" flipH="1">
            <a:off x="9675718" y="1791756"/>
            <a:ext cx="836262" cy="89216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7B6BC78-5D8F-4AC5-BFF9-DD3DA35F564B}"/>
              </a:ext>
            </a:extLst>
          </p:cNvPr>
          <p:cNvSpPr txBox="1"/>
          <p:nvPr/>
        </p:nvSpPr>
        <p:spPr>
          <a:xfrm>
            <a:off x="10338970" y="2309279"/>
            <a:ext cx="399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Zn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8C770C8-430F-467E-95F1-E9FF90808A42}"/>
              </a:ext>
            </a:extLst>
          </p:cNvPr>
          <p:cNvCxnSpPr>
            <a:cxnSpLocks/>
          </p:cNvCxnSpPr>
          <p:nvPr/>
        </p:nvCxnSpPr>
        <p:spPr>
          <a:xfrm flipV="1">
            <a:off x="10401131" y="1461722"/>
            <a:ext cx="0" cy="93027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Arc 60">
            <a:extLst>
              <a:ext uri="{FF2B5EF4-FFF2-40B4-BE49-F238E27FC236}">
                <a16:creationId xmlns:a16="http://schemas.microsoft.com/office/drawing/2014/main" id="{510D0C89-017C-4FB9-BED2-42C8CEF1548D}"/>
              </a:ext>
            </a:extLst>
          </p:cNvPr>
          <p:cNvSpPr>
            <a:spLocks noChangeAspect="1"/>
          </p:cNvSpPr>
          <p:nvPr/>
        </p:nvSpPr>
        <p:spPr>
          <a:xfrm rot="8064742" flipH="1" flipV="1">
            <a:off x="2535686" y="5097877"/>
            <a:ext cx="1056559" cy="1185224"/>
          </a:xfrm>
          <a:prstGeom prst="arc">
            <a:avLst>
              <a:gd name="adj1" fmla="val 16696867"/>
              <a:gd name="adj2" fmla="val 20427142"/>
            </a:avLst>
          </a:prstGeom>
          <a:ln w="38100">
            <a:solidFill>
              <a:srgbClr val="0000F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Arc 61">
            <a:extLst>
              <a:ext uri="{FF2B5EF4-FFF2-40B4-BE49-F238E27FC236}">
                <a16:creationId xmlns:a16="http://schemas.microsoft.com/office/drawing/2014/main" id="{81560897-6E0E-4E4B-90A1-87CCFEF52D05}"/>
              </a:ext>
            </a:extLst>
          </p:cNvPr>
          <p:cNvSpPr>
            <a:spLocks noChangeAspect="1"/>
          </p:cNvSpPr>
          <p:nvPr/>
        </p:nvSpPr>
        <p:spPr>
          <a:xfrm rot="8064742" flipH="1" flipV="1">
            <a:off x="6039746" y="5085845"/>
            <a:ext cx="1056559" cy="1185224"/>
          </a:xfrm>
          <a:prstGeom prst="arc">
            <a:avLst>
              <a:gd name="adj1" fmla="val 16696867"/>
              <a:gd name="adj2" fmla="val 20427142"/>
            </a:avLst>
          </a:prstGeom>
          <a:ln w="38100">
            <a:solidFill>
              <a:srgbClr val="0000F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F04C5CCC-EF8E-41E2-B95A-D141B8440AE5}"/>
              </a:ext>
            </a:extLst>
          </p:cNvPr>
          <p:cNvSpPr>
            <a:spLocks noChangeAspect="1"/>
          </p:cNvSpPr>
          <p:nvPr/>
        </p:nvSpPr>
        <p:spPr>
          <a:xfrm rot="8064742" flipH="1" flipV="1">
            <a:off x="10456123" y="5084695"/>
            <a:ext cx="1056559" cy="1185224"/>
          </a:xfrm>
          <a:prstGeom prst="arc">
            <a:avLst>
              <a:gd name="adj1" fmla="val 16696867"/>
              <a:gd name="adj2" fmla="val 20427142"/>
            </a:avLst>
          </a:prstGeom>
          <a:ln w="38100">
            <a:solidFill>
              <a:srgbClr val="0000F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04D7A89-5018-4B62-BC4E-16FF37349F29}"/>
              </a:ext>
            </a:extLst>
          </p:cNvPr>
          <p:cNvSpPr txBox="1"/>
          <p:nvPr/>
        </p:nvSpPr>
        <p:spPr>
          <a:xfrm>
            <a:off x="2771431" y="4801931"/>
            <a:ext cx="478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F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rgbClr val="0000F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E53ACA5-C97A-48EE-B68D-D0A4742D3C1E}"/>
              </a:ext>
            </a:extLst>
          </p:cNvPr>
          <p:cNvSpPr txBox="1"/>
          <p:nvPr/>
        </p:nvSpPr>
        <p:spPr>
          <a:xfrm>
            <a:off x="6327743" y="4789899"/>
            <a:ext cx="466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F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rgbClr val="0000F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95E889F-64F0-4A9A-B857-F0081B156256}"/>
              </a:ext>
            </a:extLst>
          </p:cNvPr>
          <p:cNvSpPr txBox="1"/>
          <p:nvPr/>
        </p:nvSpPr>
        <p:spPr>
          <a:xfrm>
            <a:off x="10733010" y="4788749"/>
            <a:ext cx="466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F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39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rgbClr val="0000F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32E4B7A2-F53E-424C-A76C-3F8EC1150A8A}"/>
              </a:ext>
            </a:extLst>
          </p:cNvPr>
          <p:cNvSpPr>
            <a:spLocks noChangeAspect="1"/>
          </p:cNvSpPr>
          <p:nvPr/>
        </p:nvSpPr>
        <p:spPr>
          <a:xfrm rot="13535258" flipV="1">
            <a:off x="6568518" y="3226007"/>
            <a:ext cx="1056559" cy="1185224"/>
          </a:xfrm>
          <a:prstGeom prst="arc">
            <a:avLst>
              <a:gd name="adj1" fmla="val 16696867"/>
              <a:gd name="adj2" fmla="val 24368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Arc 68">
            <a:extLst>
              <a:ext uri="{FF2B5EF4-FFF2-40B4-BE49-F238E27FC236}">
                <a16:creationId xmlns:a16="http://schemas.microsoft.com/office/drawing/2014/main" id="{5EEFB127-2521-4F72-9296-127CDAC96091}"/>
              </a:ext>
            </a:extLst>
          </p:cNvPr>
          <p:cNvSpPr>
            <a:spLocks noChangeAspect="1"/>
          </p:cNvSpPr>
          <p:nvPr/>
        </p:nvSpPr>
        <p:spPr>
          <a:xfrm rot="13535258" flipV="1">
            <a:off x="10914288" y="3224857"/>
            <a:ext cx="1056559" cy="1185224"/>
          </a:xfrm>
          <a:prstGeom prst="arc">
            <a:avLst>
              <a:gd name="adj1" fmla="val 16696867"/>
              <a:gd name="adj2" fmla="val 24368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25A77D9-39F2-4C96-B916-747A449F1603}"/>
              </a:ext>
            </a:extLst>
          </p:cNvPr>
          <p:cNvSpPr txBox="1"/>
          <p:nvPr/>
        </p:nvSpPr>
        <p:spPr>
          <a:xfrm>
            <a:off x="6935787" y="2884328"/>
            <a:ext cx="466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C4643FF-170B-471E-8890-AF623765F7E7}"/>
              </a:ext>
            </a:extLst>
          </p:cNvPr>
          <p:cNvSpPr txBox="1"/>
          <p:nvPr/>
        </p:nvSpPr>
        <p:spPr>
          <a:xfrm>
            <a:off x="11265449" y="2883178"/>
            <a:ext cx="466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8F8700F2-D95D-471A-A0AB-9116BDEA4292}"/>
              </a:ext>
            </a:extLst>
          </p:cNvPr>
          <p:cNvSpPr>
            <a:spLocks noChangeAspect="1"/>
          </p:cNvSpPr>
          <p:nvPr/>
        </p:nvSpPr>
        <p:spPr>
          <a:xfrm rot="13535258" flipV="1">
            <a:off x="9898627" y="1877457"/>
            <a:ext cx="785811" cy="751828"/>
          </a:xfrm>
          <a:prstGeom prst="arc">
            <a:avLst>
              <a:gd name="adj1" fmla="val 18034915"/>
              <a:gd name="adj2" fmla="val 24368"/>
            </a:avLst>
          </a:prstGeom>
          <a:ln w="38100">
            <a:solidFill>
              <a:srgbClr val="7030A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6F9657-6B09-4995-8951-8F55F6BB8604}"/>
              </a:ext>
            </a:extLst>
          </p:cNvPr>
          <p:cNvCxnSpPr>
            <a:cxnSpLocks/>
          </p:cNvCxnSpPr>
          <p:nvPr/>
        </p:nvCxnSpPr>
        <p:spPr>
          <a:xfrm>
            <a:off x="9839231" y="1915217"/>
            <a:ext cx="518883" cy="215314"/>
          </a:xfrm>
          <a:prstGeom prst="line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D4845B07-E94A-4F16-A81D-AA6E1AB373C9}"/>
              </a:ext>
            </a:extLst>
          </p:cNvPr>
          <p:cNvSpPr txBox="1"/>
          <p:nvPr/>
        </p:nvSpPr>
        <p:spPr>
          <a:xfrm>
            <a:off x="9979044" y="1488462"/>
            <a:ext cx="466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1DD24DCF-F9C2-4753-B356-C96211D9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Multilayer Structure</a:t>
            </a:r>
          </a:p>
        </p:txBody>
      </p:sp>
      <p:graphicFrame>
        <p:nvGraphicFramePr>
          <p:cNvPr id="43" name="Object 9">
            <a:extLst>
              <a:ext uri="{FF2B5EF4-FFF2-40B4-BE49-F238E27FC236}">
                <a16:creationId xmlns:a16="http://schemas.microsoft.com/office/drawing/2014/main" id="{5654C6FB-322F-4569-BB3B-4AE33A9F79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3791" y="4621747"/>
          <a:ext cx="790575" cy="18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1372486" imgH="3274644" progId="ChemDraw.Document.6.0">
                  <p:embed/>
                </p:oleObj>
              </mc:Choice>
              <mc:Fallback>
                <p:oleObj name="CS ChemDraw Drawing" r:id="rId6" imgW="1372486" imgH="3274644" progId="ChemDraw.Document.6.0">
                  <p:embed/>
                  <p:pic>
                    <p:nvPicPr>
                      <p:cNvPr id="43" name="Object 9">
                        <a:extLst>
                          <a:ext uri="{FF2B5EF4-FFF2-40B4-BE49-F238E27FC236}">
                            <a16:creationId xmlns:a16="http://schemas.microsoft.com/office/drawing/2014/main" id="{5654C6FB-322F-4569-BB3B-4AE33A9F79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791" y="4621747"/>
                        <a:ext cx="790575" cy="188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3">
            <a:extLst>
              <a:ext uri="{FF2B5EF4-FFF2-40B4-BE49-F238E27FC236}">
                <a16:creationId xmlns:a16="http://schemas.microsoft.com/office/drawing/2014/main" id="{AA70ED96-E6F9-4489-ACD9-DE736F982ECA}"/>
              </a:ext>
            </a:extLst>
          </p:cNvPr>
          <p:cNvSpPr/>
          <p:nvPr/>
        </p:nvSpPr>
        <p:spPr>
          <a:xfrm>
            <a:off x="656594" y="6419348"/>
            <a:ext cx="1227321" cy="31979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65000"/>
                </a:schemeClr>
              </a:gs>
              <a:gs pos="50000">
                <a:schemeClr val="bg1">
                  <a:lumMod val="5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29CB1D-B7B8-4CAD-AB05-B9BAFCCB3D48}"/>
              </a:ext>
            </a:extLst>
          </p:cNvPr>
          <p:cNvSpPr txBox="1"/>
          <p:nvPr/>
        </p:nvSpPr>
        <p:spPr>
          <a:xfrm>
            <a:off x="752457" y="6383703"/>
            <a:ext cx="1072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ITO</a:t>
            </a:r>
            <a:endParaRPr lang="en-US" baseline="-25000" dirty="0"/>
          </a:p>
        </p:txBody>
      </p:sp>
      <p:graphicFrame>
        <p:nvGraphicFramePr>
          <p:cNvPr id="72" name="Object 8">
            <a:extLst>
              <a:ext uri="{FF2B5EF4-FFF2-40B4-BE49-F238E27FC236}">
                <a16:creationId xmlns:a16="http://schemas.microsoft.com/office/drawing/2014/main" id="{C6314F31-4452-4C5F-802F-AF78FDF3CD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6433" y="966092"/>
          <a:ext cx="886345" cy="1146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8" imgW="1467092" imgH="1897020" progId="ChemDraw.Document.6.0">
                  <p:embed/>
                </p:oleObj>
              </mc:Choice>
              <mc:Fallback>
                <p:oleObj name="CS ChemDraw Drawing" r:id="rId8" imgW="1467092" imgH="1897020" progId="ChemDraw.Document.6.0">
                  <p:embed/>
                  <p:pic>
                    <p:nvPicPr>
                      <p:cNvPr id="72" name="Object 8">
                        <a:extLst>
                          <a:ext uri="{FF2B5EF4-FFF2-40B4-BE49-F238E27FC236}">
                            <a16:creationId xmlns:a16="http://schemas.microsoft.com/office/drawing/2014/main" id="{C6314F31-4452-4C5F-802F-AF78FDF3CD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433" y="966092"/>
                        <a:ext cx="886345" cy="11462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9">
            <a:extLst>
              <a:ext uri="{FF2B5EF4-FFF2-40B4-BE49-F238E27FC236}">
                <a16:creationId xmlns:a16="http://schemas.microsoft.com/office/drawing/2014/main" id="{900EC49C-813E-430B-9992-4778CF51DA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8836" y="1896282"/>
          <a:ext cx="314878" cy="433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0" imgW="505825" imgH="692760" progId="ChemDraw.Document.6.0">
                  <p:embed/>
                </p:oleObj>
              </mc:Choice>
              <mc:Fallback>
                <p:oleObj name="CS ChemDraw Drawing" r:id="rId10" imgW="505825" imgH="692760" progId="ChemDraw.Document.6.0">
                  <p:embed/>
                  <p:pic>
                    <p:nvPicPr>
                      <p:cNvPr id="73" name="Object 9">
                        <a:extLst>
                          <a:ext uri="{FF2B5EF4-FFF2-40B4-BE49-F238E27FC236}">
                            <a16:creationId xmlns:a16="http://schemas.microsoft.com/office/drawing/2014/main" id="{900EC49C-813E-430B-9992-4778CF51DA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8836" y="1896282"/>
                        <a:ext cx="314878" cy="433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9">
            <a:extLst>
              <a:ext uri="{FF2B5EF4-FFF2-40B4-BE49-F238E27FC236}">
                <a16:creationId xmlns:a16="http://schemas.microsoft.com/office/drawing/2014/main" id="{5F9FC2D5-4B5C-4C42-8765-5F0F421604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425" y="2221971"/>
          <a:ext cx="2425700" cy="220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2" imgW="4213298" imgH="3823284" progId="ChemDraw.Document.6.0">
                  <p:embed/>
                </p:oleObj>
              </mc:Choice>
              <mc:Fallback>
                <p:oleObj name="CS ChemDraw Drawing" r:id="rId12" imgW="4213298" imgH="3823284" progId="ChemDraw.Document.6.0">
                  <p:embed/>
                  <p:pic>
                    <p:nvPicPr>
                      <p:cNvPr id="74" name="Object 9">
                        <a:extLst>
                          <a:ext uri="{FF2B5EF4-FFF2-40B4-BE49-F238E27FC236}">
                            <a16:creationId xmlns:a16="http://schemas.microsoft.com/office/drawing/2014/main" id="{5F9FC2D5-4B5C-4C42-8765-5F0F421604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25" y="2221971"/>
                        <a:ext cx="2425700" cy="220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9">
            <a:extLst>
              <a:ext uri="{FF2B5EF4-FFF2-40B4-BE49-F238E27FC236}">
                <a16:creationId xmlns:a16="http://schemas.microsoft.com/office/drawing/2014/main" id="{164C220D-53A3-4509-8074-527211F493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0374" y="4332782"/>
          <a:ext cx="293688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4" imgW="511969" imgH="703406" progId="ChemDraw.Document.6.0">
                  <p:embed/>
                </p:oleObj>
              </mc:Choice>
              <mc:Fallback>
                <p:oleObj name="CS ChemDraw Drawing" r:id="rId14" imgW="511969" imgH="703406" progId="ChemDraw.Document.6.0">
                  <p:embed/>
                  <p:pic>
                    <p:nvPicPr>
                      <p:cNvPr id="75" name="Object 9">
                        <a:extLst>
                          <a:ext uri="{FF2B5EF4-FFF2-40B4-BE49-F238E27FC236}">
                            <a16:creationId xmlns:a16="http://schemas.microsoft.com/office/drawing/2014/main" id="{164C220D-53A3-4509-8074-527211F493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0374" y="4332782"/>
                        <a:ext cx="293688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9" name="Picture 78" descr="Shape&#10;&#10;Description automatically generated">
            <a:extLst>
              <a:ext uri="{FF2B5EF4-FFF2-40B4-BE49-F238E27FC236}">
                <a16:creationId xmlns:a16="http://schemas.microsoft.com/office/drawing/2014/main" id="{A5C20946-5E64-4A27-BA39-D3ECB182D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0000">
            <a:off x="4329073" y="4415481"/>
            <a:ext cx="1208442" cy="1670205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D7BEE4E6-50BE-4C4B-B68F-DC9974D6C61C}"/>
              </a:ext>
            </a:extLst>
          </p:cNvPr>
          <p:cNvSpPr/>
          <p:nvPr/>
        </p:nvSpPr>
        <p:spPr>
          <a:xfrm>
            <a:off x="3714798" y="5917899"/>
            <a:ext cx="1156302" cy="294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ITO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4E5C8B1-F832-4D0A-8BAA-C862F5DC17B2}"/>
              </a:ext>
            </a:extLst>
          </p:cNvPr>
          <p:cNvCxnSpPr>
            <a:cxnSpLocks/>
          </p:cNvCxnSpPr>
          <p:nvPr/>
        </p:nvCxnSpPr>
        <p:spPr>
          <a:xfrm flipV="1">
            <a:off x="4315073" y="4406220"/>
            <a:ext cx="0" cy="156095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Arc 81">
            <a:extLst>
              <a:ext uri="{FF2B5EF4-FFF2-40B4-BE49-F238E27FC236}">
                <a16:creationId xmlns:a16="http://schemas.microsoft.com/office/drawing/2014/main" id="{D44EEA1A-C8FD-47C3-925F-51B3422E7CBF}"/>
              </a:ext>
            </a:extLst>
          </p:cNvPr>
          <p:cNvSpPr>
            <a:spLocks noChangeAspect="1"/>
          </p:cNvSpPr>
          <p:nvPr/>
        </p:nvSpPr>
        <p:spPr>
          <a:xfrm rot="8064742" flipH="1" flipV="1">
            <a:off x="4189758" y="5084553"/>
            <a:ext cx="1056559" cy="1185224"/>
          </a:xfrm>
          <a:prstGeom prst="arc">
            <a:avLst>
              <a:gd name="adj1" fmla="val 16696867"/>
              <a:gd name="adj2" fmla="val 20427142"/>
            </a:avLst>
          </a:prstGeom>
          <a:ln w="38100">
            <a:solidFill>
              <a:srgbClr val="0000F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4FE39E5-8F07-4AA8-9201-496FA7ABBA74}"/>
              </a:ext>
            </a:extLst>
          </p:cNvPr>
          <p:cNvSpPr txBox="1"/>
          <p:nvPr/>
        </p:nvSpPr>
        <p:spPr>
          <a:xfrm>
            <a:off x="4485663" y="4788607"/>
            <a:ext cx="499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F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rgbClr val="0000F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5D07631-3ACE-4277-883D-288E28693447}"/>
              </a:ext>
            </a:extLst>
          </p:cNvPr>
          <p:cNvSpPr txBox="1"/>
          <p:nvPr/>
        </p:nvSpPr>
        <p:spPr>
          <a:xfrm>
            <a:off x="5531071" y="4398918"/>
            <a:ext cx="362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Zn</a:t>
            </a:r>
          </a:p>
        </p:txBody>
      </p:sp>
      <p:pic>
        <p:nvPicPr>
          <p:cNvPr id="85" name="Picture 84" descr="Shape&#10;&#10;Description automatically generated">
            <a:extLst>
              <a:ext uri="{FF2B5EF4-FFF2-40B4-BE49-F238E27FC236}">
                <a16:creationId xmlns:a16="http://schemas.microsoft.com/office/drawing/2014/main" id="{E1DA59A8-836D-4631-B238-BE1A1D0C8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1140">
            <a:off x="8273465" y="4401415"/>
            <a:ext cx="1208442" cy="1670205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2FCE572E-0759-4CB6-9658-ED217BEB9421}"/>
              </a:ext>
            </a:extLst>
          </p:cNvPr>
          <p:cNvSpPr/>
          <p:nvPr/>
        </p:nvSpPr>
        <p:spPr>
          <a:xfrm>
            <a:off x="7694858" y="5906816"/>
            <a:ext cx="1156302" cy="294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ITO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398604A-A7DF-4095-B906-DFED233CCC93}"/>
              </a:ext>
            </a:extLst>
          </p:cNvPr>
          <p:cNvCxnSpPr>
            <a:cxnSpLocks/>
          </p:cNvCxnSpPr>
          <p:nvPr/>
        </p:nvCxnSpPr>
        <p:spPr>
          <a:xfrm flipV="1">
            <a:off x="8295133" y="4395137"/>
            <a:ext cx="0" cy="1489554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B78FF832-AA3F-4EDD-803B-A90CC526E086}"/>
              </a:ext>
            </a:extLst>
          </p:cNvPr>
          <p:cNvSpPr txBox="1"/>
          <p:nvPr/>
        </p:nvSpPr>
        <p:spPr>
          <a:xfrm>
            <a:off x="9490484" y="4381226"/>
            <a:ext cx="362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Zn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4D8D26B-0713-4818-9B89-7F935B628E5C}"/>
              </a:ext>
            </a:extLst>
          </p:cNvPr>
          <p:cNvGrpSpPr/>
          <p:nvPr/>
        </p:nvGrpSpPr>
        <p:grpSpPr>
          <a:xfrm>
            <a:off x="8392633" y="2267356"/>
            <a:ext cx="1161291" cy="2333182"/>
            <a:chOff x="2470367" y="1248449"/>
            <a:chExt cx="1469353" cy="2952117"/>
          </a:xfrm>
        </p:grpSpPr>
        <p:pic>
          <p:nvPicPr>
            <p:cNvPr id="90" name="Picture 89" descr="A close up of a flower&#10;&#10;Description automatically generated">
              <a:extLst>
                <a:ext uri="{FF2B5EF4-FFF2-40B4-BE49-F238E27FC236}">
                  <a16:creationId xmlns:a16="http://schemas.microsoft.com/office/drawing/2014/main" id="{3FD17A0C-F952-4ED8-99B5-D1477CDE4C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80" t="15813" r="-666" b="70514"/>
            <a:stretch/>
          </p:blipFill>
          <p:spPr>
            <a:xfrm rot="20650968">
              <a:off x="3104731" y="2533960"/>
              <a:ext cx="152678" cy="381096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C129028A-AE75-46E6-9A49-27D55D793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80000">
              <a:off x="2470367" y="1248449"/>
              <a:ext cx="1404406" cy="2952117"/>
            </a:xfrm>
            <a:prstGeom prst="rect">
              <a:avLst/>
            </a:prstGeom>
          </p:spPr>
        </p:pic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5D57C455-A818-41C6-A127-2DBD940EA3C2}"/>
                </a:ext>
              </a:extLst>
            </p:cNvPr>
            <p:cNvSpPr/>
            <p:nvPr/>
          </p:nvSpPr>
          <p:spPr>
            <a:xfrm>
              <a:off x="3796367" y="2444620"/>
              <a:ext cx="143353" cy="210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C75D02FE-00B4-4B73-999D-91C949E7DFD8}"/>
              </a:ext>
            </a:extLst>
          </p:cNvPr>
          <p:cNvCxnSpPr>
            <a:cxnSpLocks/>
          </p:cNvCxnSpPr>
          <p:nvPr/>
        </p:nvCxnSpPr>
        <p:spPr>
          <a:xfrm flipV="1">
            <a:off x="9570160" y="2828076"/>
            <a:ext cx="0" cy="1489554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Arc 93">
            <a:extLst>
              <a:ext uri="{FF2B5EF4-FFF2-40B4-BE49-F238E27FC236}">
                <a16:creationId xmlns:a16="http://schemas.microsoft.com/office/drawing/2014/main" id="{79E76AE7-CA09-475C-B1AA-A581E9448E2D}"/>
              </a:ext>
            </a:extLst>
          </p:cNvPr>
          <p:cNvSpPr>
            <a:spLocks noChangeAspect="1"/>
          </p:cNvSpPr>
          <p:nvPr/>
        </p:nvSpPr>
        <p:spPr>
          <a:xfrm rot="8064742" flipH="1" flipV="1">
            <a:off x="8166283" y="5073470"/>
            <a:ext cx="1056559" cy="1185224"/>
          </a:xfrm>
          <a:prstGeom prst="arc">
            <a:avLst>
              <a:gd name="adj1" fmla="val 16696867"/>
              <a:gd name="adj2" fmla="val 20427142"/>
            </a:avLst>
          </a:prstGeom>
          <a:ln w="38100">
            <a:solidFill>
              <a:srgbClr val="0000F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F20741F-2A02-4003-B6F8-4136F7D328A6}"/>
              </a:ext>
            </a:extLst>
          </p:cNvPr>
          <p:cNvSpPr txBox="1"/>
          <p:nvPr/>
        </p:nvSpPr>
        <p:spPr>
          <a:xfrm>
            <a:off x="8454280" y="4777524"/>
            <a:ext cx="466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F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rgbClr val="0000F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96" name="Arc 95">
            <a:extLst>
              <a:ext uri="{FF2B5EF4-FFF2-40B4-BE49-F238E27FC236}">
                <a16:creationId xmlns:a16="http://schemas.microsoft.com/office/drawing/2014/main" id="{F3A1A618-0BFB-4AFB-9A8B-3B88585C038F}"/>
              </a:ext>
            </a:extLst>
          </p:cNvPr>
          <p:cNvSpPr>
            <a:spLocks noChangeAspect="1"/>
          </p:cNvSpPr>
          <p:nvPr/>
        </p:nvSpPr>
        <p:spPr>
          <a:xfrm rot="13535258" flipV="1">
            <a:off x="8683024" y="3213632"/>
            <a:ext cx="1056559" cy="1185224"/>
          </a:xfrm>
          <a:prstGeom prst="arc">
            <a:avLst>
              <a:gd name="adj1" fmla="val 16696867"/>
              <a:gd name="adj2" fmla="val 24368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42F3213-8434-48D2-B4C1-EED1F4671E0B}"/>
              </a:ext>
            </a:extLst>
          </p:cNvPr>
          <p:cNvSpPr txBox="1"/>
          <p:nvPr/>
        </p:nvSpPr>
        <p:spPr>
          <a:xfrm>
            <a:off x="9062324" y="2871953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AC21737-2C8F-4674-B9E5-E44B4C7D5B19}"/>
              </a:ext>
            </a:extLst>
          </p:cNvPr>
          <p:cNvSpPr txBox="1"/>
          <p:nvPr/>
        </p:nvSpPr>
        <p:spPr>
          <a:xfrm>
            <a:off x="8061217" y="2231706"/>
            <a:ext cx="399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Zn</a:t>
            </a:r>
          </a:p>
        </p:txBody>
      </p:sp>
      <p:sp>
        <p:nvSpPr>
          <p:cNvPr id="99" name="Rounded Rectangle 96">
            <a:extLst>
              <a:ext uri="{FF2B5EF4-FFF2-40B4-BE49-F238E27FC236}">
                <a16:creationId xmlns:a16="http://schemas.microsoft.com/office/drawing/2014/main" id="{99F50766-470C-4282-BC1E-BAF03BE97993}"/>
              </a:ext>
            </a:extLst>
          </p:cNvPr>
          <p:cNvSpPr/>
          <p:nvPr/>
        </p:nvSpPr>
        <p:spPr>
          <a:xfrm>
            <a:off x="6027345" y="876058"/>
            <a:ext cx="3469428" cy="1309075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231775" marR="0" lvl="0" indent="-2317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kern="0" noProof="0" dirty="0">
                <a:solidFill>
                  <a:prstClr val="black"/>
                </a:solidFill>
                <a:latin typeface="Calibri"/>
              </a:rPr>
              <a:t>First multi-</a:t>
            </a:r>
            <a:r>
              <a:rPr lang="en-US" kern="0" noProof="0" dirty="0" err="1">
                <a:solidFill>
                  <a:prstClr val="black"/>
                </a:solidFill>
                <a:latin typeface="Calibri"/>
              </a:rPr>
              <a:t>chromohore</a:t>
            </a:r>
            <a:r>
              <a:rPr lang="en-US" kern="0" noProof="0" dirty="0">
                <a:solidFill>
                  <a:prstClr val="black"/>
                </a:solidFill>
                <a:latin typeface="Calibri"/>
              </a:rPr>
              <a:t> by ATR.</a:t>
            </a:r>
          </a:p>
          <a:p>
            <a:pPr marL="231775" marR="0" lvl="0" indent="-2317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kern="0" noProof="0" dirty="0">
                <a:solidFill>
                  <a:prstClr val="black"/>
                </a:solidFill>
                <a:latin typeface="Calibri"/>
              </a:rPr>
              <a:t>Subsequent metal ion and layer addition has minimal effect on the binding angle. 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0" name="Arc 99">
            <a:extLst>
              <a:ext uri="{FF2B5EF4-FFF2-40B4-BE49-F238E27FC236}">
                <a16:creationId xmlns:a16="http://schemas.microsoft.com/office/drawing/2014/main" id="{90474A43-32F0-44CE-99F4-D9F3561C1A63}"/>
              </a:ext>
            </a:extLst>
          </p:cNvPr>
          <p:cNvSpPr/>
          <p:nvPr/>
        </p:nvSpPr>
        <p:spPr>
          <a:xfrm rot="8661460" flipH="1" flipV="1">
            <a:off x="10012813" y="1950662"/>
            <a:ext cx="877438" cy="1597091"/>
          </a:xfrm>
          <a:prstGeom prst="arc">
            <a:avLst>
              <a:gd name="adj1" fmla="val 5618422"/>
              <a:gd name="adj2" fmla="val 15642625"/>
            </a:avLst>
          </a:prstGeom>
          <a:ln w="38100">
            <a:solidFill>
              <a:srgbClr val="FF99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5EC08A0-6260-46AC-8C4D-092B7071A6B8}"/>
              </a:ext>
            </a:extLst>
          </p:cNvPr>
          <p:cNvSpPr txBox="1"/>
          <p:nvPr/>
        </p:nvSpPr>
        <p:spPr>
          <a:xfrm rot="2439719">
            <a:off x="9705417" y="3075813"/>
            <a:ext cx="956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9900"/>
                </a:solidFill>
              </a:rPr>
              <a:t>FRET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8D263B-A9A8-41CA-A5D7-856279DCF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76" name="Object 75">
            <a:extLst>
              <a:ext uri="{FF2B5EF4-FFF2-40B4-BE49-F238E27FC236}">
                <a16:creationId xmlns:a16="http://schemas.microsoft.com/office/drawing/2014/main" id="{532C0110-5B76-BFC5-E06A-FA7C5A08F9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7028" y="956080"/>
          <a:ext cx="4010763" cy="3070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6" imgW="3902400" imgH="2986920" progId="Origin50.Graph">
                  <p:embed/>
                </p:oleObj>
              </mc:Choice>
              <mc:Fallback>
                <p:oleObj name="Graph" r:id="rId16" imgW="3902400" imgH="2986920" progId="Origin50.Graph">
                  <p:embed/>
                  <p:pic>
                    <p:nvPicPr>
                      <p:cNvPr id="76" name="Object 75">
                        <a:extLst>
                          <a:ext uri="{FF2B5EF4-FFF2-40B4-BE49-F238E27FC236}">
                            <a16:creationId xmlns:a16="http://schemas.microsoft.com/office/drawing/2014/main" id="{532C0110-5B76-BFC5-E06A-FA7C5A08F9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367028" y="956080"/>
                        <a:ext cx="4010763" cy="3070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502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9" grpId="0"/>
      <p:bldP spid="58" grpId="0"/>
      <p:bldP spid="63" grpId="0" animBg="1"/>
      <p:bldP spid="66" grpId="0"/>
      <p:bldP spid="69" grpId="0" animBg="1"/>
      <p:bldP spid="71" grpId="0"/>
      <p:bldP spid="55" grpId="0" animBg="1"/>
      <p:bldP spid="56" grpId="0"/>
      <p:bldP spid="99" grpId="0" animBg="1"/>
      <p:bldP spid="100" grpId="0" animBg="1"/>
      <p:bldP spid="1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67C26-ABE3-4EF6-8874-B45A58F35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3316288" algn="l"/>
              </a:tabLst>
            </a:pPr>
            <a:r>
              <a:rPr lang="en-US" sz="3600" dirty="0"/>
              <a:t>Structural Control: Humans</a:t>
            </a:r>
          </a:p>
        </p:txBody>
      </p:sp>
      <p:sp>
        <p:nvSpPr>
          <p:cNvPr id="10" name="Shape 603">
            <a:extLst>
              <a:ext uri="{FF2B5EF4-FFF2-40B4-BE49-F238E27FC236}">
                <a16:creationId xmlns:a16="http://schemas.microsoft.com/office/drawing/2014/main" id="{A09B633D-41A7-423A-880D-368321E60FD2}"/>
              </a:ext>
            </a:extLst>
          </p:cNvPr>
          <p:cNvSpPr/>
          <p:nvPr/>
        </p:nvSpPr>
        <p:spPr>
          <a:xfrm>
            <a:off x="6560228" y="3197714"/>
            <a:ext cx="513835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Kent et. al. 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Am. Chem. Soc.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 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 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132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12767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/>
              </a:u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hape 603">
            <a:extLst>
              <a:ext uri="{FF2B5EF4-FFF2-40B4-BE49-F238E27FC236}">
                <a16:creationId xmlns:a16="http://schemas.microsoft.com/office/drawing/2014/main" id="{1E939704-0826-4514-B391-CCD97E65DF6B}"/>
              </a:ext>
            </a:extLst>
          </p:cNvPr>
          <p:cNvSpPr/>
          <p:nvPr/>
        </p:nvSpPr>
        <p:spPr>
          <a:xfrm>
            <a:off x="287676" y="3213556"/>
            <a:ext cx="513835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 et.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Nature Protocols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 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2013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 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439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/>
              </a:u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274C258-D6BC-489D-B400-B2689B89B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424" y="1197381"/>
            <a:ext cx="4875245" cy="1828800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399ECF97-8EC8-49AB-8967-859BFB7FF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2063" y="1170255"/>
            <a:ext cx="3102591" cy="1828800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Shape 603">
            <a:extLst>
              <a:ext uri="{FF2B5EF4-FFF2-40B4-BE49-F238E27FC236}">
                <a16:creationId xmlns:a16="http://schemas.microsoft.com/office/drawing/2014/main" id="{E3A3F75D-5EB9-4063-891F-0B336489C3DA}"/>
              </a:ext>
            </a:extLst>
          </p:cNvPr>
          <p:cNvSpPr/>
          <p:nvPr/>
        </p:nvSpPr>
        <p:spPr>
          <a:xfrm>
            <a:off x="493412" y="893256"/>
            <a:ext cx="513835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enir Book" charset="0"/>
                <a:cs typeface="Avenir Book" charset="0"/>
              </a:rPr>
              <a:t>Phospholipid Bilayers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venir Book" charset="0"/>
              <a:cs typeface="Avenir Book" charset="0"/>
            </a:endParaRPr>
          </a:p>
        </p:txBody>
      </p:sp>
      <p:sp>
        <p:nvSpPr>
          <p:cNvPr id="15" name="Shape 603">
            <a:extLst>
              <a:ext uri="{FF2B5EF4-FFF2-40B4-BE49-F238E27FC236}">
                <a16:creationId xmlns:a16="http://schemas.microsoft.com/office/drawing/2014/main" id="{14CA2A1E-6AD4-496F-A4F8-DE3409A4FE67}"/>
              </a:ext>
            </a:extLst>
          </p:cNvPr>
          <p:cNvSpPr/>
          <p:nvPr/>
        </p:nvSpPr>
        <p:spPr>
          <a:xfrm>
            <a:off x="6560229" y="893256"/>
            <a:ext cx="513835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enir Book" charset="0"/>
                <a:cs typeface="Avenir Book" charset="0"/>
              </a:rPr>
              <a:t>Metal Organic Frameworks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venir Book" charset="0"/>
              <a:cs typeface="Avenir Book" charset="0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AC545414-7D6D-4618-AF88-8A909ED7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4945" y="4030855"/>
            <a:ext cx="4296315" cy="1828800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" name="Shape 409">
            <a:extLst>
              <a:ext uri="{FF2B5EF4-FFF2-40B4-BE49-F238E27FC236}">
                <a16:creationId xmlns:a16="http://schemas.microsoft.com/office/drawing/2014/main" id="{E358AB2B-62A7-4CF9-8EA8-51A8FF02EC4E}"/>
              </a:ext>
            </a:extLst>
          </p:cNvPr>
          <p:cNvSpPr/>
          <p:nvPr/>
        </p:nvSpPr>
        <p:spPr>
          <a:xfrm>
            <a:off x="2398371" y="3695175"/>
            <a:ext cx="132843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/>
                </a:uFill>
                <a:latin typeface="Calibri" panose="020F0502020204030204"/>
                <a:ea typeface="+mn-ea"/>
                <a:cs typeface="+mn-cs"/>
              </a:rPr>
              <a:t>Polypeptides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/>
              </a:u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hape 348">
            <a:extLst>
              <a:ext uri="{FF2B5EF4-FFF2-40B4-BE49-F238E27FC236}">
                <a16:creationId xmlns:a16="http://schemas.microsoft.com/office/drawing/2014/main" id="{4344C0C5-5F4F-4E26-B140-F8EC209F9FCB}"/>
              </a:ext>
            </a:extLst>
          </p:cNvPr>
          <p:cNvSpPr/>
          <p:nvPr/>
        </p:nvSpPr>
        <p:spPr>
          <a:xfrm>
            <a:off x="1153297" y="5992210"/>
            <a:ext cx="4036938" cy="280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6" tIns="32146" rIns="32146" bIns="3214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Slate et. al. 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Am. Chem. Soc.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 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1998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 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120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4885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/>
              </a:u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0FF10AA1-8FD0-49D0-9321-F8A3604F1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211" y="4017372"/>
            <a:ext cx="3642391" cy="1828800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0" name="Shape 409">
            <a:extLst>
              <a:ext uri="{FF2B5EF4-FFF2-40B4-BE49-F238E27FC236}">
                <a16:creationId xmlns:a16="http://schemas.microsoft.com/office/drawing/2014/main" id="{9A4F77F4-3773-4B42-8ED0-4D9381023D56}"/>
              </a:ext>
            </a:extLst>
          </p:cNvPr>
          <p:cNvSpPr/>
          <p:nvPr/>
        </p:nvSpPr>
        <p:spPr>
          <a:xfrm>
            <a:off x="8617136" y="3695175"/>
            <a:ext cx="83247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/>
                </a:uFill>
                <a:latin typeface="Calibri" panose="020F0502020204030204"/>
                <a:ea typeface="+mn-ea"/>
                <a:cs typeface="+mn-cs"/>
              </a:rPr>
              <a:t>Crystals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/>
              </a:u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hape 348">
            <a:extLst>
              <a:ext uri="{FF2B5EF4-FFF2-40B4-BE49-F238E27FC236}">
                <a16:creationId xmlns:a16="http://schemas.microsoft.com/office/drawing/2014/main" id="{48B60EA1-6072-41F8-9F3C-900B9DDF48A9}"/>
              </a:ext>
            </a:extLst>
          </p:cNvPr>
          <p:cNvSpPr/>
          <p:nvPr/>
        </p:nvSpPr>
        <p:spPr>
          <a:xfrm>
            <a:off x="7371231" y="6022097"/>
            <a:ext cx="3645945" cy="280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6" tIns="32146" rIns="32146" bIns="3214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Zhu et.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Phys. Chem. C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 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2014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 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118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14150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/>
              </a:u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4764C3F7-4FBF-4CC1-98AB-DF4773FF5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3DBF2EE4-5CDD-4DA2-BAFC-CFC0AFCFC0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330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084709-E47E-41BD-AC62-CFA7369FEE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010"/>
          <a:stretch/>
        </p:blipFill>
        <p:spPr>
          <a:xfrm>
            <a:off x="256398" y="1850050"/>
            <a:ext cx="2964180" cy="4423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0E8BBC-F616-459D-A092-73A073D18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Structure and Energy Transfer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FCB424D-61D6-4B3F-9AD8-571D5ABCE29F}"/>
                  </a:ext>
                </a:extLst>
              </p:cNvPr>
              <p:cNvSpPr txBox="1"/>
              <p:nvPr/>
            </p:nvSpPr>
            <p:spPr>
              <a:xfrm>
                <a:off x="7968112" y="5162591"/>
                <a:ext cx="2016258" cy="6029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𝐸𝑇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𝜏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𝑏𝑖𝑙𝑎𝑦𝑒𝑟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𝜏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FCB424D-61D6-4B3F-9AD8-571D5ABCE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112" y="5162591"/>
                <a:ext cx="2016258" cy="6029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43C589-35DD-47F8-B34B-CA8D3D611830}"/>
                  </a:ext>
                </a:extLst>
              </p:cNvPr>
              <p:cNvSpPr txBox="1"/>
              <p:nvPr/>
            </p:nvSpPr>
            <p:spPr>
              <a:xfrm>
                <a:off x="8115583" y="6046222"/>
                <a:ext cx="1745991" cy="707886"/>
              </a:xfrm>
              <a:prstGeom prst="rect">
                <a:avLst/>
              </a:prstGeom>
              <a:noFill/>
              <a:ln w="28575">
                <a:solidFill>
                  <a:srgbClr val="ED7D31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</a:t>
                </a:r>
                <a:r>
                  <a:rPr kumimoji="0" lang="en-US" sz="20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ET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3×10</a:t>
                </a:r>
                <a:r>
                  <a:rPr kumimoji="0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11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</a:t>
                </a:r>
                <a:r>
                  <a:rPr kumimoji="0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-1</a:t>
                </a:r>
              </a:p>
              <a:p>
                <a:pPr lvl="0"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2000" dirty="0">
                        <a:solidFill>
                          <a:srgbClr val="000000"/>
                        </a:solidFill>
                        <a:latin typeface="Symbol" panose="05050102010706020507" pitchFamily="18" charset="2"/>
                      </a:rPr>
                      <m:t>F</m:t>
                    </m:r>
                    <m:r>
                      <m:rPr>
                        <m:sty m:val="p"/>
                      </m:rPr>
                      <a:rPr lang="en-US" sz="2000" baseline="-25000">
                        <a:latin typeface="Cambria Math" panose="02040503050406030204" pitchFamily="18" charset="0"/>
                      </a:rPr>
                      <m:t>FRET</m:t>
                    </m:r>
                    <m:r>
                      <a:rPr lang="en-US" sz="2000" b="0" i="1" baseline="-2500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0" baseline="-2500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Symbol" panose="05050102010706020507" pitchFamily="18" charset="2"/>
                  </a:rPr>
                  <a:t>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100%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43C589-35DD-47F8-B34B-CA8D3D611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5583" y="6046222"/>
                <a:ext cx="1745991" cy="707886"/>
              </a:xfrm>
              <a:prstGeom prst="rect">
                <a:avLst/>
              </a:prstGeom>
              <a:blipFill>
                <a:blip r:embed="rId6"/>
                <a:stretch>
                  <a:fillRect l="-2740" t="-3306" b="-11570"/>
                </a:stretch>
              </a:blipFill>
              <a:ln w="28575">
                <a:solidFill>
                  <a:srgbClr val="ED7D3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AD2B1EB-DD4E-400E-8B61-D811E78F23D5}"/>
              </a:ext>
            </a:extLst>
          </p:cNvPr>
          <p:cNvSpPr txBox="1"/>
          <p:nvPr/>
        </p:nvSpPr>
        <p:spPr>
          <a:xfrm>
            <a:off x="10038523" y="1222065"/>
            <a:ext cx="941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 475 nm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B7BCAA6-CD35-4814-9B12-6774FA64E1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0937" y="853771"/>
            <a:ext cx="3193379" cy="24028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0926E5-EA93-4A3C-8C3D-D4FB1E4F2F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0937" y="3643395"/>
            <a:ext cx="3193379" cy="24028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F8C5AF2-A051-41BB-A4F6-16971FCC1CF9}"/>
              </a:ext>
            </a:extLst>
          </p:cNvPr>
          <p:cNvSpPr txBox="1"/>
          <p:nvPr/>
        </p:nvSpPr>
        <p:spPr>
          <a:xfrm>
            <a:off x="5054287" y="1171097"/>
            <a:ext cx="836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 475 nm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282522-9977-46D1-9087-0740703EB9F5}"/>
              </a:ext>
            </a:extLst>
          </p:cNvPr>
          <p:cNvSpPr txBox="1"/>
          <p:nvPr/>
        </p:nvSpPr>
        <p:spPr>
          <a:xfrm>
            <a:off x="5346957" y="3901448"/>
            <a:ext cx="836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 455 nm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8B2C73-0831-48D7-925F-4421B0403CED}"/>
              </a:ext>
            </a:extLst>
          </p:cNvPr>
          <p:cNvSpPr txBox="1"/>
          <p:nvPr/>
        </p:nvSpPr>
        <p:spPr>
          <a:xfrm>
            <a:off x="3874399" y="764698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45ACC7-E2FF-4A53-AB2F-AED94821E6F1}"/>
              </a:ext>
            </a:extLst>
          </p:cNvPr>
          <p:cNvSpPr txBox="1"/>
          <p:nvPr/>
        </p:nvSpPr>
        <p:spPr>
          <a:xfrm>
            <a:off x="3922177" y="3532116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69A0FF-1E99-4F31-A5F5-FB26EE2F2415}"/>
              </a:ext>
            </a:extLst>
          </p:cNvPr>
          <p:cNvSpPr txBox="1"/>
          <p:nvPr/>
        </p:nvSpPr>
        <p:spPr>
          <a:xfrm>
            <a:off x="7325626" y="763513"/>
            <a:ext cx="1284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-Zn-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1A76AB-90D3-4A07-B75A-B8347A62A78D}"/>
              </a:ext>
            </a:extLst>
          </p:cNvPr>
          <p:cNvSpPr txBox="1"/>
          <p:nvPr/>
        </p:nvSpPr>
        <p:spPr>
          <a:xfrm>
            <a:off x="768654" y="1850050"/>
            <a:ext cx="4087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2416AE-78FE-4B7C-B7F2-D9496AB31D39}"/>
              </a:ext>
            </a:extLst>
          </p:cNvPr>
          <p:cNvSpPr txBox="1"/>
          <p:nvPr/>
        </p:nvSpPr>
        <p:spPr>
          <a:xfrm>
            <a:off x="768654" y="3603287"/>
            <a:ext cx="4087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7C9494-8D2E-482C-92F9-A6B4A5840637}"/>
              </a:ext>
            </a:extLst>
          </p:cNvPr>
          <p:cNvSpPr txBox="1"/>
          <p:nvPr/>
        </p:nvSpPr>
        <p:spPr>
          <a:xfrm>
            <a:off x="1436963" y="5940350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9BEA1AB-04E6-4BB0-B4D3-B958A016EE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0543817"/>
              </p:ext>
            </p:extLst>
          </p:nvPr>
        </p:nvGraphicFramePr>
        <p:xfrm>
          <a:off x="6087611" y="595871"/>
          <a:ext cx="5847991" cy="4399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9" imgW="3901320" imgH="2935800" progId="Origin50.Graph">
                  <p:embed/>
                </p:oleObj>
              </mc:Choice>
              <mc:Fallback>
                <p:oleObj name="Graph" r:id="rId9" imgW="3901320" imgH="2935800" progId="Origin50.Graph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9BEA1AB-04E6-4BB0-B4D3-B958A016EE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87611" y="595871"/>
                        <a:ext cx="5847991" cy="4399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Arc 24">
            <a:extLst>
              <a:ext uri="{FF2B5EF4-FFF2-40B4-BE49-F238E27FC236}">
                <a16:creationId xmlns:a16="http://schemas.microsoft.com/office/drawing/2014/main" id="{F50804D0-CC02-42E8-8065-4D5DE7CBC3B0}"/>
              </a:ext>
            </a:extLst>
          </p:cNvPr>
          <p:cNvSpPr/>
          <p:nvPr/>
        </p:nvSpPr>
        <p:spPr>
          <a:xfrm rot="11531608" flipH="1" flipV="1">
            <a:off x="1923146" y="2710099"/>
            <a:ext cx="877438" cy="1597091"/>
          </a:xfrm>
          <a:prstGeom prst="arc">
            <a:avLst>
              <a:gd name="adj1" fmla="val 16785177"/>
              <a:gd name="adj2" fmla="val 5223661"/>
            </a:avLst>
          </a:prstGeom>
          <a:ln w="38100">
            <a:solidFill>
              <a:srgbClr val="FF99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20A18A-3D5E-4457-8373-31F8D9D89F83}"/>
              </a:ext>
            </a:extLst>
          </p:cNvPr>
          <p:cNvSpPr txBox="1"/>
          <p:nvPr/>
        </p:nvSpPr>
        <p:spPr>
          <a:xfrm rot="5400000">
            <a:off x="2520532" y="3122146"/>
            <a:ext cx="956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9900"/>
                </a:solidFill>
              </a:rPr>
              <a:t>FRET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574A7-CC00-4546-BD3C-BF54B5A5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0570" y="6356352"/>
            <a:ext cx="613229" cy="365125"/>
          </a:xfrm>
        </p:spPr>
        <p:txBody>
          <a:bodyPr/>
          <a:lstStyle/>
          <a:p>
            <a:r>
              <a:rPr lang="en-US" dirty="0"/>
              <a:t> </a:t>
            </a:r>
            <a:fld id="{3DBF2EE4-5CDD-4DA2-BAFC-CFC0AFCFC0F6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56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20" grpId="0"/>
      <p:bldP spid="21" grpId="0"/>
      <p:bldP spid="22" grpId="0"/>
      <p:bldP spid="23" grpId="0"/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084709-E47E-41BD-AC62-CFA7369FEE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010"/>
          <a:stretch/>
        </p:blipFill>
        <p:spPr>
          <a:xfrm>
            <a:off x="256398" y="1850050"/>
            <a:ext cx="2964180" cy="4423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0E8BBC-F616-459D-A092-73A073D18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Structure and Energy Transfer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1A76AB-90D3-4A07-B75A-B8347A62A78D}"/>
              </a:ext>
            </a:extLst>
          </p:cNvPr>
          <p:cNvSpPr txBox="1"/>
          <p:nvPr/>
        </p:nvSpPr>
        <p:spPr>
          <a:xfrm>
            <a:off x="768654" y="1850050"/>
            <a:ext cx="4087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2416AE-78FE-4B7C-B7F2-D9496AB31D39}"/>
              </a:ext>
            </a:extLst>
          </p:cNvPr>
          <p:cNvSpPr txBox="1"/>
          <p:nvPr/>
        </p:nvSpPr>
        <p:spPr>
          <a:xfrm>
            <a:off x="768654" y="3603287"/>
            <a:ext cx="4087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7C9494-8D2E-482C-92F9-A6B4A5840637}"/>
              </a:ext>
            </a:extLst>
          </p:cNvPr>
          <p:cNvSpPr txBox="1"/>
          <p:nvPr/>
        </p:nvSpPr>
        <p:spPr>
          <a:xfrm>
            <a:off x="1436963" y="5940350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F50804D0-CC02-42E8-8065-4D5DE7CBC3B0}"/>
              </a:ext>
            </a:extLst>
          </p:cNvPr>
          <p:cNvSpPr/>
          <p:nvPr/>
        </p:nvSpPr>
        <p:spPr>
          <a:xfrm rot="11531608" flipH="1" flipV="1">
            <a:off x="1923146" y="2710099"/>
            <a:ext cx="877438" cy="1597091"/>
          </a:xfrm>
          <a:prstGeom prst="arc">
            <a:avLst>
              <a:gd name="adj1" fmla="val 16785177"/>
              <a:gd name="adj2" fmla="val 5223661"/>
            </a:avLst>
          </a:prstGeom>
          <a:ln w="38100">
            <a:solidFill>
              <a:srgbClr val="FF99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20A18A-3D5E-4457-8373-31F8D9D89F83}"/>
              </a:ext>
            </a:extLst>
          </p:cNvPr>
          <p:cNvSpPr txBox="1"/>
          <p:nvPr/>
        </p:nvSpPr>
        <p:spPr>
          <a:xfrm rot="5400000">
            <a:off x="2520532" y="3122146"/>
            <a:ext cx="956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9900"/>
                </a:solidFill>
              </a:rPr>
              <a:t>FRET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FD7B077-1B39-4A5D-98A8-1DAE9AB665DF}"/>
              </a:ext>
            </a:extLst>
          </p:cNvPr>
          <p:cNvSpPr/>
          <p:nvPr/>
        </p:nvSpPr>
        <p:spPr>
          <a:xfrm>
            <a:off x="6496899" y="1233836"/>
            <a:ext cx="570015" cy="508197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3DDCFD0-3A52-4B76-AF1B-33E8B94FB999}"/>
              </a:ext>
            </a:extLst>
          </p:cNvPr>
          <p:cNvSpPr/>
          <p:nvPr/>
        </p:nvSpPr>
        <p:spPr>
          <a:xfrm>
            <a:off x="6702241" y="2178173"/>
            <a:ext cx="570015" cy="508197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C55B1EE-F472-4715-B0EC-1F18A4B79755}"/>
                  </a:ext>
                </a:extLst>
              </p:cNvPr>
              <p:cNvSpPr/>
              <p:nvPr/>
            </p:nvSpPr>
            <p:spPr>
              <a:xfrm>
                <a:off x="3993136" y="2085185"/>
                <a:ext cx="3792064" cy="4851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=9780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 [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400" i="1">
                                      <a:latin typeface="Cambria Math" panose="02040503050406030204" pitchFamily="18" charset="0"/>
                                    </a:rPr>
                                    <m:t>ϕ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κ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C55B1EE-F472-4715-B0EC-1F18A4B797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136" y="2085185"/>
                <a:ext cx="3792064" cy="4851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F6D581F-8FB1-49B3-9D26-CB317BE06F01}"/>
                  </a:ext>
                </a:extLst>
              </p:cNvPr>
              <p:cNvSpPr/>
              <p:nvPr/>
            </p:nvSpPr>
            <p:spPr>
              <a:xfrm>
                <a:off x="4471917" y="800906"/>
                <a:ext cx="3154259" cy="1223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2400" dirty="0">
                          <a:solidFill>
                            <a:srgbClr val="000000"/>
                          </a:solidFill>
                          <a:latin typeface="Symbol" panose="05050102010706020507" pitchFamily="18" charset="2"/>
                        </a:rPr>
                        <m:t>F</m:t>
                      </m:r>
                      <m:r>
                        <m:rPr>
                          <m:sty m:val="p"/>
                        </m:rPr>
                        <a:rPr lang="en-US" sz="2400" baseline="-25000">
                          <a:latin typeface="Cambria Math" panose="02040503050406030204" pitchFamily="18" charset="0"/>
                        </a:rPr>
                        <m:t>FRET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F6D581F-8FB1-49B3-9D26-CB317BE06F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917" y="800906"/>
                <a:ext cx="3154259" cy="12238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3824016-6395-419F-93B4-2CD15D417412}"/>
                  </a:ext>
                </a:extLst>
              </p:cNvPr>
              <p:cNvSpPr txBox="1"/>
              <p:nvPr/>
            </p:nvSpPr>
            <p:spPr>
              <a:xfrm>
                <a:off x="7990379" y="842652"/>
                <a:ext cx="3283271" cy="1631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tabLst>
                    <a:tab pos="234950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ϕ</m:t>
                        </m:r>
                      </m:e>
                      <m:sub>
                        <m:r>
                          <a:rPr lang="en-US" sz="2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kern="0" dirty="0">
                    <a:solidFill>
                      <a:prstClr val="black"/>
                    </a:solidFill>
                  </a:rPr>
                  <a:t>= fluorescence QY of F</a:t>
                </a:r>
              </a:p>
              <a:p>
                <a:pPr>
                  <a:tabLst>
                    <a:tab pos="234950" algn="l"/>
                  </a:tabLst>
                </a:pPr>
                <a:r>
                  <a:rPr lang="en-US" sz="2000" kern="0" dirty="0">
                    <a:solidFill>
                      <a:prstClr val="black"/>
                    </a:solidFill>
                  </a:rPr>
                  <a:t>n	= refractive index</a:t>
                </a:r>
              </a:p>
              <a:p>
                <a:pPr>
                  <a:tabLst>
                    <a:tab pos="234950" algn="l"/>
                  </a:tabLst>
                </a:pPr>
                <a:r>
                  <a:rPr lang="en-US" sz="2000" kern="0" dirty="0">
                    <a:solidFill>
                      <a:prstClr val="black"/>
                    </a:solidFill>
                  </a:rPr>
                  <a:t>J	= overlap integral</a:t>
                </a:r>
              </a:p>
              <a:p>
                <a:pPr>
                  <a:tabLst>
                    <a:tab pos="234950" algn="l"/>
                  </a:tabLst>
                </a:pPr>
                <a:r>
                  <a:rPr lang="el-GR" sz="2000" kern="0" dirty="0">
                    <a:solidFill>
                      <a:prstClr val="black"/>
                    </a:solidFill>
                  </a:rPr>
                  <a:t>κ</a:t>
                </a:r>
                <a:r>
                  <a:rPr lang="el-GR" sz="2000" kern="0" baseline="30000" dirty="0">
                    <a:solidFill>
                      <a:prstClr val="black"/>
                    </a:solidFill>
                  </a:rPr>
                  <a:t>2</a:t>
                </a:r>
                <a:r>
                  <a:rPr lang="en-US" sz="2000" kern="0" baseline="30000" dirty="0">
                    <a:solidFill>
                      <a:prstClr val="black"/>
                    </a:solidFill>
                  </a:rPr>
                  <a:t>	</a:t>
                </a:r>
                <a:r>
                  <a:rPr lang="en-US" sz="2000" kern="0" dirty="0">
                    <a:solidFill>
                      <a:prstClr val="black"/>
                    </a:solidFill>
                  </a:rPr>
                  <a:t>= orientation factor</a:t>
                </a:r>
              </a:p>
              <a:p>
                <a:pPr>
                  <a:tabLst>
                    <a:tab pos="234950" algn="l"/>
                  </a:tabLst>
                  <a:defRPr/>
                </a:pPr>
                <a:r>
                  <a:rPr lang="en-US" sz="2000" kern="0" dirty="0">
                    <a:solidFill>
                      <a:prstClr val="black"/>
                    </a:solidFill>
                  </a:rPr>
                  <a:t>r	= distance between F and P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3824016-6395-419F-93B4-2CD15D417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0379" y="842652"/>
                <a:ext cx="3283271" cy="1631216"/>
              </a:xfrm>
              <a:prstGeom prst="rect">
                <a:avLst/>
              </a:prstGeom>
              <a:blipFill>
                <a:blip r:embed="rId6"/>
                <a:stretch>
                  <a:fillRect l="-2045" t="-1866" r="-1115" b="-5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683F87-A2C3-4D2E-8F35-CBFBBA44C5D8}"/>
              </a:ext>
            </a:extLst>
          </p:cNvPr>
          <p:cNvSpPr/>
          <p:nvPr/>
        </p:nvSpPr>
        <p:spPr>
          <a:xfrm>
            <a:off x="7965090" y="1815778"/>
            <a:ext cx="3363421" cy="610684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04015C-F517-4943-AFEA-F65F7709F1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 flipH="1">
            <a:off x="10476452" y="3137642"/>
            <a:ext cx="1723172" cy="14088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E178ED-5543-4225-BD4A-C9EC3581D6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H="1">
            <a:off x="9024639" y="3231716"/>
            <a:ext cx="1723172" cy="12587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4D03BD-819B-43D3-ADE8-923C8785BA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 flipH="1">
            <a:off x="7472151" y="3230159"/>
            <a:ext cx="1723170" cy="12618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4CD22F-B303-436E-AE98-35EEE2A0B7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 flipH="1">
            <a:off x="6060387" y="3184036"/>
            <a:ext cx="1723169" cy="12970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B4D5A1-8FEF-49F8-BD19-638D07A1C8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 flipH="1">
            <a:off x="4541450" y="3246310"/>
            <a:ext cx="1444558" cy="122956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A1CB04-8E4B-4081-9362-1298B4EB16B7}"/>
              </a:ext>
            </a:extLst>
          </p:cNvPr>
          <p:cNvSpPr/>
          <p:nvPr/>
        </p:nvSpPr>
        <p:spPr>
          <a:xfrm>
            <a:off x="3750999" y="2884716"/>
            <a:ext cx="8288596" cy="2220686"/>
          </a:xfrm>
          <a:prstGeom prst="roundRect">
            <a:avLst>
              <a:gd name="adj" fmla="val 9804"/>
            </a:avLst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99C1C88-AEBD-4149-9DD2-1923D68C5924}"/>
                  </a:ext>
                </a:extLst>
              </p:cNvPr>
              <p:cNvSpPr txBox="1"/>
              <p:nvPr/>
            </p:nvSpPr>
            <p:spPr>
              <a:xfrm>
                <a:off x="3732816" y="4659671"/>
                <a:ext cx="84591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800" dirty="0" smtClean="0">
                        <a:solidFill>
                          <a:srgbClr val="000000"/>
                        </a:solidFill>
                        <a:latin typeface="Symbol" panose="05050102010706020507" pitchFamily="18" charset="2"/>
                      </a:rPr>
                      <m:t>F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</a:rPr>
                      <m:t>FRET</m:t>
                    </m:r>
                    <m:r>
                      <a:rPr lang="en-US" sz="1800" b="0" i="0" baseline="-2500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800" b="0" i="0" baseline="-42000" smtClean="0">
                        <a:latin typeface="Cambria Math" panose="02040503050406030204" pitchFamily="18" charset="0"/>
                      </a:rPr>
                      <m:t>calc</m:t>
                    </m:r>
                    <m:r>
                      <a:rPr lang="en-US" sz="1800" b="0" i="0" baseline="-2500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  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&gt;99%                     </a:t>
                </a:r>
                <a:r>
                  <a:rPr lang="en-US" baseline="30000" dirty="0">
                    <a:solidFill>
                      <a:prstClr val="black"/>
                    </a:solidFill>
                  </a:rPr>
                  <a:t> </a:t>
                </a:r>
                <a:r>
                  <a:rPr lang="en-US" dirty="0">
                    <a:solidFill>
                      <a:prstClr val="black"/>
                    </a:solidFill>
                  </a:rPr>
                  <a:t>&gt;99%                      </a:t>
                </a:r>
                <a:r>
                  <a:rPr lang="en-US" baseline="30000" dirty="0">
                    <a:solidFill>
                      <a:prstClr val="black"/>
                    </a:solidFill>
                  </a:rPr>
                  <a:t> </a:t>
                </a:r>
                <a:r>
                  <a:rPr lang="en-US" dirty="0">
                    <a:solidFill>
                      <a:prstClr val="black"/>
                    </a:solidFill>
                  </a:rPr>
                  <a:t>&gt;99%                 </a:t>
                </a:r>
                <a:r>
                  <a:rPr lang="en-US" baseline="30000" dirty="0">
                    <a:solidFill>
                      <a:prstClr val="black"/>
                    </a:solidFill>
                  </a:rPr>
                  <a:t> </a:t>
                </a:r>
                <a:r>
                  <a:rPr lang="en-US" dirty="0">
                    <a:solidFill>
                      <a:prstClr val="black"/>
                    </a:solidFill>
                  </a:rPr>
                  <a:t>&gt;99%             </a:t>
                </a:r>
                <a:r>
                  <a:rPr lang="en-US" baseline="30000" dirty="0">
                    <a:solidFill>
                      <a:prstClr val="black"/>
                    </a:solidFill>
                  </a:rPr>
                  <a:t> </a:t>
                </a:r>
                <a:r>
                  <a:rPr lang="en-US" dirty="0">
                    <a:solidFill>
                      <a:prstClr val="black"/>
                    </a:solidFill>
                  </a:rPr>
                  <a:t>&gt;99%</a:t>
                </a:r>
                <a:endParaRPr kumimoji="0" lang="en-US" sz="1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99C1C88-AEBD-4149-9DD2-1923D68C5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2816" y="4659671"/>
                <a:ext cx="8459184" cy="369332"/>
              </a:xfrm>
              <a:prstGeom prst="rect">
                <a:avLst/>
              </a:prstGeom>
              <a:blipFill>
                <a:blip r:embed="rId12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DF9461D-D186-406C-87A6-695A1208A7C0}"/>
                  </a:ext>
                </a:extLst>
              </p:cNvPr>
              <p:cNvSpPr txBox="1"/>
              <p:nvPr/>
            </p:nvSpPr>
            <p:spPr>
              <a:xfrm>
                <a:off x="7968112" y="5162591"/>
                <a:ext cx="2016258" cy="6029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𝐸𝑇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𝜏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𝑏𝑖𝑙𝑎𝑦𝑒𝑟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𝜏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DF9461D-D186-406C-87A6-695A1208A7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112" y="5162591"/>
                <a:ext cx="2016258" cy="60292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B611990-0DD9-49FF-BB3A-DD905DAE21D3}"/>
                  </a:ext>
                </a:extLst>
              </p:cNvPr>
              <p:cNvSpPr txBox="1"/>
              <p:nvPr/>
            </p:nvSpPr>
            <p:spPr>
              <a:xfrm>
                <a:off x="8115583" y="6046222"/>
                <a:ext cx="1745991" cy="707886"/>
              </a:xfrm>
              <a:prstGeom prst="rect">
                <a:avLst/>
              </a:prstGeom>
              <a:noFill/>
              <a:ln w="28575">
                <a:solidFill>
                  <a:srgbClr val="ED7D31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</a:t>
                </a:r>
                <a:r>
                  <a:rPr kumimoji="0" lang="en-US" sz="20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ET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3×10</a:t>
                </a:r>
                <a:r>
                  <a:rPr kumimoji="0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11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</a:t>
                </a:r>
                <a:r>
                  <a:rPr kumimoji="0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-1</a:t>
                </a:r>
              </a:p>
              <a:p>
                <a:pPr lvl="0"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2000" dirty="0">
                        <a:solidFill>
                          <a:srgbClr val="000000"/>
                        </a:solidFill>
                        <a:latin typeface="Symbol" panose="05050102010706020507" pitchFamily="18" charset="2"/>
                      </a:rPr>
                      <m:t>F</m:t>
                    </m:r>
                    <m:r>
                      <m:rPr>
                        <m:sty m:val="p"/>
                      </m:rPr>
                      <a:rPr lang="en-US" sz="2000" baseline="-25000">
                        <a:latin typeface="Cambria Math" panose="02040503050406030204" pitchFamily="18" charset="0"/>
                      </a:rPr>
                      <m:t>FRET</m:t>
                    </m:r>
                  </m:oMath>
                </a14:m>
                <a:r>
                  <a:rPr kumimoji="0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:r>
                  <a:rPr lang="en-US" sz="2000" dirty="0">
                    <a:solidFill>
                      <a:prstClr val="black"/>
                    </a:solidFill>
                    <a:sym typeface="Symbol" panose="05050102010706020507" pitchFamily="18" charset="2"/>
                  </a:rPr>
                  <a:t></a:t>
                </a:r>
                <a:r>
                  <a:rPr lang="en-US" sz="2000" dirty="0">
                    <a:solidFill>
                      <a:prstClr val="black"/>
                    </a:solidFill>
                  </a:rPr>
                  <a:t> 100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%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B611990-0DD9-49FF-BB3A-DD905DAE2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5583" y="6046222"/>
                <a:ext cx="1745991" cy="707886"/>
              </a:xfrm>
              <a:prstGeom prst="rect">
                <a:avLst/>
              </a:prstGeom>
              <a:blipFill>
                <a:blip r:embed="rId14"/>
                <a:stretch>
                  <a:fillRect l="-2740" t="-3306" b="-11570"/>
                </a:stretch>
              </a:blipFill>
              <a:ln w="28575">
                <a:solidFill>
                  <a:srgbClr val="ED7D3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9E0E503-B7B6-4960-ABCB-F297DD96E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6356352"/>
            <a:ext cx="990600" cy="365125"/>
          </a:xfrm>
        </p:spPr>
        <p:txBody>
          <a:bodyPr/>
          <a:lstStyle/>
          <a:p>
            <a:fld id="{3DBF2EE4-5CDD-4DA2-BAFC-CFC0AFCFC0F6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62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8" grpId="0" animBg="1"/>
      <p:bldP spid="4" grpId="0" animBg="1"/>
      <p:bldP spid="2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89618C-1DCB-4DA1-BB28-00DBAD16819D}"/>
              </a:ext>
            </a:extLst>
          </p:cNvPr>
          <p:cNvSpPr/>
          <p:nvPr/>
        </p:nvSpPr>
        <p:spPr>
          <a:xfrm>
            <a:off x="316094" y="6093530"/>
            <a:ext cx="8138484" cy="31979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65000"/>
                </a:schemeClr>
              </a:gs>
              <a:gs pos="50000">
                <a:schemeClr val="bg1">
                  <a:lumMod val="5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557264-A398-43E2-8A69-BAD91623D071}"/>
              </a:ext>
            </a:extLst>
          </p:cNvPr>
          <p:cNvSpPr txBox="1"/>
          <p:nvPr/>
        </p:nvSpPr>
        <p:spPr>
          <a:xfrm>
            <a:off x="3756449" y="6070669"/>
            <a:ext cx="1072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</a:t>
            </a:r>
            <a:r>
              <a:rPr lang="en-US" baseline="-25000" dirty="0"/>
              <a:t>2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E0684E6-6353-44DC-9326-6304C89100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1821738"/>
              </p:ext>
            </p:extLst>
          </p:nvPr>
        </p:nvGraphicFramePr>
        <p:xfrm>
          <a:off x="2067946" y="4268507"/>
          <a:ext cx="5459956" cy="1663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6590881" imgH="2008268" progId="ChemDraw.Document.6.0">
                  <p:embed/>
                </p:oleObj>
              </mc:Choice>
              <mc:Fallback>
                <p:oleObj name="CS ChemDraw Drawing" r:id="rId2" imgW="6590881" imgH="2008268" progId="ChemDraw.Document.6.0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DE0684E6-6353-44DC-9326-6304C89100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67946" y="4268507"/>
                        <a:ext cx="5459956" cy="16634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5186129-7EDC-45A0-AA1D-3E11954CAFE3}"/>
              </a:ext>
            </a:extLst>
          </p:cNvPr>
          <p:cNvSpPr/>
          <p:nvPr/>
        </p:nvSpPr>
        <p:spPr>
          <a:xfrm>
            <a:off x="2178794" y="3634789"/>
            <a:ext cx="5459956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Cd</a:t>
            </a:r>
            <a:r>
              <a:rPr lang="en-US" baseline="30000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</a:t>
            </a:r>
            <a:r>
              <a:rPr lang="en-US" baseline="30000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</a:t>
            </a:r>
            <a:r>
              <a:rPr lang="en-US" baseline="30000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</a:t>
            </a:r>
            <a:r>
              <a:rPr lang="en-US" baseline="30000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Mn</a:t>
            </a:r>
            <a:r>
              <a:rPr lang="en-US" baseline="30000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</a:t>
            </a:r>
            <a:r>
              <a:rPr lang="en-US" baseline="30000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</a:t>
            </a:r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</a:t>
            </a:r>
            <a:r>
              <a:rPr lang="en-US" baseline="30000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</a:t>
            </a:r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</a:t>
            </a:r>
            <a:r>
              <a:rPr lang="en-US" baseline="30000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endParaRPr lang="en-US" sz="16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A95AFCE-BC6C-4C33-83E2-752BCF2FF9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8932449"/>
              </p:ext>
            </p:extLst>
          </p:nvPr>
        </p:nvGraphicFramePr>
        <p:xfrm>
          <a:off x="-3617" y="1989113"/>
          <a:ext cx="4966933" cy="1437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6975062" imgH="2018913" progId="ChemDraw.Document.6.0">
                  <p:embed/>
                </p:oleObj>
              </mc:Choice>
              <mc:Fallback>
                <p:oleObj name="CS ChemDraw Drawing" r:id="rId4" imgW="6975062" imgH="2018913" progId="ChemDraw.Document.6.0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A95AFCE-BC6C-4C33-83E2-752BCF2FF9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3617" y="1989113"/>
                        <a:ext cx="4966933" cy="1437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F97DA8D-79ED-4818-AFC3-EFA32B878F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9722631"/>
              </p:ext>
            </p:extLst>
          </p:nvPr>
        </p:nvGraphicFramePr>
        <p:xfrm>
          <a:off x="4869154" y="1062416"/>
          <a:ext cx="3903027" cy="2270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4955857" imgH="2882817" progId="ChemDraw.Document.6.0">
                  <p:embed/>
                </p:oleObj>
              </mc:Choice>
              <mc:Fallback>
                <p:oleObj name="CS ChemDraw Drawing" r:id="rId6" imgW="4955857" imgH="2882817" progId="ChemDraw.Document.6.0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7F97DA8D-79ED-4818-AFC3-EFA32B878F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69154" y="1062416"/>
                        <a:ext cx="3903027" cy="2270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AD459CED-5A79-4728-8BEE-73E37E859E07}"/>
              </a:ext>
            </a:extLst>
          </p:cNvPr>
          <p:cNvSpPr/>
          <p:nvPr/>
        </p:nvSpPr>
        <p:spPr>
          <a:xfrm>
            <a:off x="-42677" y="4753724"/>
            <a:ext cx="26644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JPE </a:t>
            </a:r>
            <a:r>
              <a:rPr lang="en-US" sz="1600" b="1" dirty="0"/>
              <a:t>2017</a:t>
            </a:r>
            <a:r>
              <a:rPr lang="en-US" sz="1600" dirty="0"/>
              <a:t>, 8, 022004.</a:t>
            </a:r>
          </a:p>
          <a:p>
            <a:r>
              <a:rPr lang="en-US" sz="1600" i="1" dirty="0"/>
              <a:t>PCCP </a:t>
            </a:r>
            <a:r>
              <a:rPr lang="en-US" sz="1600" b="1" dirty="0"/>
              <a:t>2018</a:t>
            </a:r>
            <a:r>
              <a:rPr lang="en-US" sz="1600" dirty="0"/>
              <a:t>, 20, 20513.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AF1068-F943-4579-A62F-C86E2DB26C34}"/>
              </a:ext>
            </a:extLst>
          </p:cNvPr>
          <p:cNvSpPr/>
          <p:nvPr/>
        </p:nvSpPr>
        <p:spPr>
          <a:xfrm>
            <a:off x="-308894" y="1592486"/>
            <a:ext cx="2664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JPC C </a:t>
            </a:r>
            <a:r>
              <a:rPr lang="en-US" sz="1600" b="1" dirty="0"/>
              <a:t>2020</a:t>
            </a:r>
            <a:r>
              <a:rPr lang="en-US" sz="1600" dirty="0"/>
              <a:t>, 124, 23597.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F3990B-DAB6-439C-AF01-E2009D20B062}"/>
              </a:ext>
            </a:extLst>
          </p:cNvPr>
          <p:cNvSpPr/>
          <p:nvPr/>
        </p:nvSpPr>
        <p:spPr>
          <a:xfrm>
            <a:off x="-42002" y="3550476"/>
            <a:ext cx="26644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JPC C </a:t>
            </a:r>
            <a:r>
              <a:rPr lang="en-US" sz="1600" b="1" dirty="0"/>
              <a:t>2018</a:t>
            </a:r>
            <a:r>
              <a:rPr lang="en-US" sz="1600" dirty="0"/>
              <a:t>, 122, 9835.</a:t>
            </a:r>
          </a:p>
          <a:p>
            <a:r>
              <a:rPr lang="en-US" sz="1600" i="1" dirty="0"/>
              <a:t>Langmuir </a:t>
            </a:r>
            <a:r>
              <a:rPr lang="en-US" sz="1600" b="1" dirty="0"/>
              <a:t>2017</a:t>
            </a:r>
            <a:r>
              <a:rPr lang="en-US" sz="1600" dirty="0"/>
              <a:t>, 33, 9609.</a:t>
            </a:r>
          </a:p>
          <a:p>
            <a:endParaRPr lang="en-US" sz="16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50B49A2-0C48-49DE-9623-0652689D3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Moving Forward: Controlling Energy Transfer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161C8C-5AE9-4E4A-8100-115C4B51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9314" y="6346975"/>
            <a:ext cx="494776" cy="365125"/>
          </a:xfrm>
        </p:spPr>
        <p:txBody>
          <a:bodyPr/>
          <a:lstStyle/>
          <a:p>
            <a:fld id="{3DBF2EE4-5CDD-4DA2-BAFC-CFC0AFCFC0F6}" type="slidenum">
              <a:rPr lang="en-US" smtClean="0"/>
              <a:t>42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B7F490-4562-C95D-99CD-FDCA5B15E98F}"/>
              </a:ext>
            </a:extLst>
          </p:cNvPr>
          <p:cNvGrpSpPr/>
          <p:nvPr/>
        </p:nvGrpSpPr>
        <p:grpSpPr>
          <a:xfrm>
            <a:off x="8556209" y="1964346"/>
            <a:ext cx="1628457" cy="3251148"/>
            <a:chOff x="8744893" y="2475623"/>
            <a:chExt cx="1628457" cy="3251148"/>
          </a:xfrm>
        </p:grpSpPr>
        <p:pic>
          <p:nvPicPr>
            <p:cNvPr id="33" name="Picture 32" descr="Shape&#10;&#10;Description automatically generated">
              <a:extLst>
                <a:ext uri="{FF2B5EF4-FFF2-40B4-BE49-F238E27FC236}">
                  <a16:creationId xmlns:a16="http://schemas.microsoft.com/office/drawing/2014/main" id="{2A1F6C73-B2E2-2576-0198-2F0B64CF9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1140">
              <a:off x="8987870" y="4202468"/>
              <a:ext cx="977851" cy="1351502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428ADD0-1720-4F67-7DC1-67BE532B45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05404" y="4197388"/>
              <a:ext cx="0" cy="1205322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B0676A2-7FB7-F9C5-410B-C502A780B5AD}"/>
                </a:ext>
              </a:extLst>
            </p:cNvPr>
            <p:cNvSpPr txBox="1"/>
            <p:nvPr/>
          </p:nvSpPr>
          <p:spPr>
            <a:xfrm>
              <a:off x="9928998" y="4127677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Zn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370C774-B57B-2B08-B44B-CC40EF076587}"/>
                </a:ext>
              </a:extLst>
            </p:cNvPr>
            <p:cNvGrpSpPr/>
            <p:nvPr/>
          </p:nvGrpSpPr>
          <p:grpSpPr>
            <a:xfrm>
              <a:off x="9094035" y="2475623"/>
              <a:ext cx="929961" cy="1887972"/>
              <a:chOff x="2485591" y="1248449"/>
              <a:chExt cx="1454129" cy="2952117"/>
            </a:xfrm>
          </p:grpSpPr>
          <p:pic>
            <p:nvPicPr>
              <p:cNvPr id="37" name="Picture 3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CCF4B17C-EC6F-9209-AED2-89DD9FDAD5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080" t="15813" r="-666" b="70514"/>
              <a:stretch/>
            </p:blipFill>
            <p:spPr>
              <a:xfrm rot="20650968">
                <a:off x="3104731" y="2533960"/>
                <a:ext cx="152678" cy="381096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3AEFBFED-C0E4-9E27-4A1B-BE4AB543F6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92469">
                <a:off x="2485591" y="1248449"/>
                <a:ext cx="1404405" cy="2952117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3DE32C5-5397-BF2B-5CE6-8421F41E6269}"/>
                  </a:ext>
                </a:extLst>
              </p:cNvPr>
              <p:cNvSpPr/>
              <p:nvPr/>
            </p:nvSpPr>
            <p:spPr>
              <a:xfrm>
                <a:off x="3796367" y="2444620"/>
                <a:ext cx="143353" cy="2103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6BEAD22-FE2D-2187-EB0B-910143A2E0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37135" y="2929348"/>
              <a:ext cx="0" cy="1205322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B8C8FCD1-F8C2-E3E6-DA08-257079055753}"/>
                </a:ext>
              </a:extLst>
            </p:cNvPr>
            <p:cNvSpPr>
              <a:spLocks noChangeAspect="1"/>
            </p:cNvSpPr>
            <p:nvPr/>
          </p:nvSpPr>
          <p:spPr>
            <a:xfrm rot="8064742" flipH="1" flipV="1">
              <a:off x="8901141" y="4746284"/>
              <a:ext cx="854950" cy="959064"/>
            </a:xfrm>
            <a:prstGeom prst="arc">
              <a:avLst>
                <a:gd name="adj1" fmla="val 16696867"/>
                <a:gd name="adj2" fmla="val 20427142"/>
              </a:avLst>
            </a:prstGeom>
            <a:ln w="38100">
              <a:solidFill>
                <a:srgbClr val="0000F4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9A734B5-35CE-696D-264F-AB94850F96E5}"/>
                </a:ext>
              </a:extLst>
            </p:cNvPr>
            <p:cNvSpPr txBox="1"/>
            <p:nvPr/>
          </p:nvSpPr>
          <p:spPr>
            <a:xfrm>
              <a:off x="8977149" y="4763556"/>
              <a:ext cx="377722" cy="2739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F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38</a:t>
              </a:r>
              <a:r>
                <a:rPr kumimoji="0" lang="en-US" sz="1600" i="0" u="none" strike="noStrike" kern="1200" cap="none" spc="0" normalizeH="0" baseline="30000" noProof="0" dirty="0">
                  <a:ln>
                    <a:noFill/>
                  </a:ln>
                  <a:solidFill>
                    <a:srgbClr val="0000F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F2C223EF-6093-136A-10FC-6160A341FF37}"/>
                </a:ext>
              </a:extLst>
            </p:cNvPr>
            <p:cNvSpPr>
              <a:spLocks noChangeAspect="1"/>
            </p:cNvSpPr>
            <p:nvPr/>
          </p:nvSpPr>
          <p:spPr>
            <a:xfrm rot="13535258" flipV="1">
              <a:off x="9329014" y="3241334"/>
              <a:ext cx="854950" cy="959064"/>
            </a:xfrm>
            <a:prstGeom prst="arc">
              <a:avLst>
                <a:gd name="adj1" fmla="val 16696867"/>
                <a:gd name="adj2" fmla="val 24368"/>
              </a:avLst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C2BD08A-FC50-58AF-4C8E-B5019B72638F}"/>
                </a:ext>
              </a:extLst>
            </p:cNvPr>
            <p:cNvSpPr txBox="1"/>
            <p:nvPr/>
          </p:nvSpPr>
          <p:spPr>
            <a:xfrm>
              <a:off x="9626202" y="2964853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41</a:t>
              </a:r>
              <a:r>
                <a:rPr kumimoji="0" lang="en-US" sz="160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A156337-2C40-FA9B-AC61-B700B04292A1}"/>
                </a:ext>
              </a:extLst>
            </p:cNvPr>
            <p:cNvSpPr/>
            <p:nvPr/>
          </p:nvSpPr>
          <p:spPr>
            <a:xfrm>
              <a:off x="8744893" y="5431796"/>
              <a:ext cx="1156302" cy="29497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ITO</a:t>
              </a:r>
            </a:p>
          </p:txBody>
        </p:sp>
      </p:grpSp>
      <p:grpSp>
        <p:nvGrpSpPr>
          <p:cNvPr id="94304" name="Group 94303">
            <a:extLst>
              <a:ext uri="{FF2B5EF4-FFF2-40B4-BE49-F238E27FC236}">
                <a16:creationId xmlns:a16="http://schemas.microsoft.com/office/drawing/2014/main" id="{681D4A05-A7F9-2067-6DAD-1DA400B5DDDB}"/>
              </a:ext>
            </a:extLst>
          </p:cNvPr>
          <p:cNvGrpSpPr/>
          <p:nvPr/>
        </p:nvGrpSpPr>
        <p:grpSpPr>
          <a:xfrm>
            <a:off x="10578803" y="2174479"/>
            <a:ext cx="1692930" cy="3033573"/>
            <a:chOff x="10607831" y="2710101"/>
            <a:chExt cx="1692930" cy="3033573"/>
          </a:xfrm>
        </p:grpSpPr>
        <p:pic>
          <p:nvPicPr>
            <p:cNvPr id="47" name="Picture 46" descr="Shape&#10;&#10;Description automatically generated">
              <a:extLst>
                <a:ext uri="{FF2B5EF4-FFF2-40B4-BE49-F238E27FC236}">
                  <a16:creationId xmlns:a16="http://schemas.microsoft.com/office/drawing/2014/main" id="{D0BC291C-E916-5972-379A-1887B0CF3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1140">
              <a:off x="10850808" y="4219371"/>
              <a:ext cx="977851" cy="1351502"/>
            </a:xfrm>
            <a:prstGeom prst="rect">
              <a:avLst/>
            </a:prstGeom>
          </p:spPr>
        </p:pic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068C350-3B18-6B90-76AB-93F4DA9ECD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68342" y="4214291"/>
              <a:ext cx="0" cy="1205322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3D85DEE-645B-4F9D-88E0-8B466AAC7858}"/>
                </a:ext>
              </a:extLst>
            </p:cNvPr>
            <p:cNvSpPr txBox="1"/>
            <p:nvPr/>
          </p:nvSpPr>
          <p:spPr>
            <a:xfrm>
              <a:off x="11806572" y="4144978"/>
              <a:ext cx="420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6277797-8BC0-BC3C-7956-14E32B8E13F2}"/>
                </a:ext>
              </a:extLst>
            </p:cNvPr>
            <p:cNvGrpSpPr/>
            <p:nvPr/>
          </p:nvGrpSpPr>
          <p:grpSpPr>
            <a:xfrm rot="20499472">
              <a:off x="10681001" y="2710101"/>
              <a:ext cx="929961" cy="1887972"/>
              <a:chOff x="2485591" y="1248449"/>
              <a:chExt cx="1454129" cy="2952117"/>
            </a:xfrm>
          </p:grpSpPr>
          <p:pic>
            <p:nvPicPr>
              <p:cNvPr id="56" name="Picture 55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2E3CC64-BB20-EF20-742F-212AE301E2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080" t="15813" r="-666" b="70514"/>
              <a:stretch/>
            </p:blipFill>
            <p:spPr>
              <a:xfrm rot="20650968">
                <a:off x="3104731" y="2533960"/>
                <a:ext cx="152678" cy="381096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02216B27-9FD2-63BD-7711-36801CBE5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92469">
                <a:off x="2485591" y="1248449"/>
                <a:ext cx="1404405" cy="2952117"/>
              </a:xfrm>
              <a:prstGeom prst="rect">
                <a:avLst/>
              </a:prstGeom>
            </p:spPr>
          </p:pic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B82273C-78FC-DFF9-13E7-4264758AF04F}"/>
                  </a:ext>
                </a:extLst>
              </p:cNvPr>
              <p:cNvSpPr/>
              <p:nvPr/>
            </p:nvSpPr>
            <p:spPr>
              <a:xfrm>
                <a:off x="3796367" y="2444620"/>
                <a:ext cx="143353" cy="2103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50C926E-5114-172C-F48A-68CAACC2A7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900073" y="2946251"/>
              <a:ext cx="0" cy="1205322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BDD1AF92-9091-9FC0-CE02-D9B1E3193A87}"/>
                </a:ext>
              </a:extLst>
            </p:cNvPr>
            <p:cNvSpPr>
              <a:spLocks noChangeAspect="1"/>
            </p:cNvSpPr>
            <p:nvPr/>
          </p:nvSpPr>
          <p:spPr>
            <a:xfrm rot="8064742" flipH="1" flipV="1">
              <a:off x="10764079" y="4763187"/>
              <a:ext cx="854950" cy="959064"/>
            </a:xfrm>
            <a:prstGeom prst="arc">
              <a:avLst>
                <a:gd name="adj1" fmla="val 16696867"/>
                <a:gd name="adj2" fmla="val 20427142"/>
              </a:avLst>
            </a:prstGeom>
            <a:ln w="38100">
              <a:solidFill>
                <a:srgbClr val="0000F4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A7E022B-A184-B2E0-8484-C324B2C4D65C}"/>
                </a:ext>
              </a:extLst>
            </p:cNvPr>
            <p:cNvSpPr txBox="1"/>
            <p:nvPr/>
          </p:nvSpPr>
          <p:spPr>
            <a:xfrm>
              <a:off x="10831046" y="4798948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00F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</a:t>
              </a:r>
              <a:r>
                <a:rPr kumimoji="0" lang="en-US" sz="1600" i="0" u="none" strike="noStrike" kern="1200" cap="none" spc="0" normalizeH="0" baseline="30000" noProof="0" dirty="0">
                  <a:ln>
                    <a:noFill/>
                  </a:ln>
                  <a:solidFill>
                    <a:srgbClr val="0000F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2B8B8ABB-3258-5037-BDCA-921DDD0EEFE5}"/>
                </a:ext>
              </a:extLst>
            </p:cNvPr>
            <p:cNvSpPr>
              <a:spLocks noChangeAspect="1"/>
            </p:cNvSpPr>
            <p:nvPr/>
          </p:nvSpPr>
          <p:spPr>
            <a:xfrm rot="13535258" flipV="1">
              <a:off x="10974088" y="3332919"/>
              <a:ext cx="1250529" cy="1402816"/>
            </a:xfrm>
            <a:prstGeom prst="arc">
              <a:avLst>
                <a:gd name="adj1" fmla="val 17338277"/>
                <a:gd name="adj2" fmla="val 446666"/>
              </a:avLst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AFA5F51-F033-2A0A-CD74-233A60BAD25F}"/>
                </a:ext>
              </a:extLst>
            </p:cNvPr>
            <p:cNvSpPr txBox="1"/>
            <p:nvPr/>
          </p:nvSpPr>
          <p:spPr>
            <a:xfrm>
              <a:off x="11489140" y="2981756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  <a:r>
                <a:rPr kumimoji="0" lang="en-US" sz="160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9BB12A9-5EE2-4551-73E5-5A560AFE637C}"/>
                </a:ext>
              </a:extLst>
            </p:cNvPr>
            <p:cNvSpPr/>
            <p:nvPr/>
          </p:nvSpPr>
          <p:spPr>
            <a:xfrm>
              <a:off x="10607831" y="5448699"/>
              <a:ext cx="1156302" cy="29497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ITO</a:t>
              </a:r>
            </a:p>
          </p:txBody>
        </p:sp>
      </p:grpSp>
      <p:sp>
        <p:nvSpPr>
          <p:cNvPr id="9" name="Arc 8">
            <a:extLst>
              <a:ext uri="{FF2B5EF4-FFF2-40B4-BE49-F238E27FC236}">
                <a16:creationId xmlns:a16="http://schemas.microsoft.com/office/drawing/2014/main" id="{8E86F4A6-6851-B030-9F0E-39273B3440EE}"/>
              </a:ext>
            </a:extLst>
          </p:cNvPr>
          <p:cNvSpPr/>
          <p:nvPr/>
        </p:nvSpPr>
        <p:spPr>
          <a:xfrm rot="10800000" flipH="1" flipV="1">
            <a:off x="11048100" y="3064023"/>
            <a:ext cx="814734" cy="1388932"/>
          </a:xfrm>
          <a:prstGeom prst="arc">
            <a:avLst>
              <a:gd name="adj1" fmla="val 6564893"/>
              <a:gd name="adj2" fmla="val 13984737"/>
            </a:avLst>
          </a:prstGeom>
          <a:ln w="3810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C63E95-185E-B570-70EC-BED9BE915716}"/>
              </a:ext>
            </a:extLst>
          </p:cNvPr>
          <p:cNvSpPr txBox="1"/>
          <p:nvPr/>
        </p:nvSpPr>
        <p:spPr>
          <a:xfrm>
            <a:off x="8292200" y="5268663"/>
            <a:ext cx="18019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5.8×10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133DAA-4E5D-1236-5C07-2F0305D80F69}"/>
              </a:ext>
            </a:extLst>
          </p:cNvPr>
          <p:cNvSpPr txBox="1"/>
          <p:nvPr/>
        </p:nvSpPr>
        <p:spPr>
          <a:xfrm>
            <a:off x="10288669" y="5268751"/>
            <a:ext cx="175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3.4×10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F0ADB5CA-417D-3458-F95A-9AA786E00A3A}"/>
              </a:ext>
            </a:extLst>
          </p:cNvPr>
          <p:cNvSpPr/>
          <p:nvPr/>
        </p:nvSpPr>
        <p:spPr>
          <a:xfrm rot="10800000" flipH="1" flipV="1">
            <a:off x="9193777" y="2882513"/>
            <a:ext cx="814734" cy="1388932"/>
          </a:xfrm>
          <a:prstGeom prst="arc">
            <a:avLst>
              <a:gd name="adj1" fmla="val 6564893"/>
              <a:gd name="adj2" fmla="val 13984737"/>
            </a:avLst>
          </a:prstGeom>
          <a:ln w="3810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C16EBD-B98B-73EE-8C00-F13B17AC70D3}"/>
              </a:ext>
            </a:extLst>
          </p:cNvPr>
          <p:cNvSpPr txBox="1"/>
          <p:nvPr/>
        </p:nvSpPr>
        <p:spPr>
          <a:xfrm>
            <a:off x="9146516" y="3431517"/>
            <a:ext cx="4947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55A807-1248-872A-112D-497BBD5FED3E}"/>
              </a:ext>
            </a:extLst>
          </p:cNvPr>
          <p:cNvSpPr txBox="1"/>
          <p:nvPr/>
        </p:nvSpPr>
        <p:spPr>
          <a:xfrm>
            <a:off x="11003996" y="3575235"/>
            <a:ext cx="4947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4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18" grpId="0"/>
      <p:bldP spid="19" grpId="0" animBg="1"/>
      <p:bldP spid="20" grpId="0"/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2C3A1D89-54C0-DB52-BE2F-567F5E1BB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099" y="1678930"/>
            <a:ext cx="2782402" cy="41736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2468D-4D22-18A0-060B-CDEC17C5E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43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F49420-0BBD-E48E-ADD6-144AD993B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Moving Forward: Controlling 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CE6462-8DF7-3CF7-4D15-B9B8B788EFD9}"/>
              </a:ext>
            </a:extLst>
          </p:cNvPr>
          <p:cNvSpPr txBox="1"/>
          <p:nvPr/>
        </p:nvSpPr>
        <p:spPr>
          <a:xfrm>
            <a:off x="1" y="1678930"/>
            <a:ext cx="3979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prstClr val="black"/>
                </a:solidFill>
                <a:latin typeface="Calibri"/>
              </a:rPr>
              <a:t>Molecular Switches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E32A8F-2A4C-E9A9-E7C2-4A06B9149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29" y="4846954"/>
            <a:ext cx="3143282" cy="809366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B7D95DC-5674-7BD8-0D0C-253A188406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760520"/>
              </p:ext>
            </p:extLst>
          </p:nvPr>
        </p:nvGraphicFramePr>
        <p:xfrm>
          <a:off x="527810" y="2191693"/>
          <a:ext cx="3145031" cy="252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4128106" imgH="3315587" progId="ChemDraw.Document.6.0">
                  <p:embed/>
                </p:oleObj>
              </mc:Choice>
              <mc:Fallback>
                <p:oleObj name="CS ChemDraw Drawing" r:id="rId5" imgW="4128106" imgH="3315587" progId="ChemDraw.Document.6.0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B7D95DC-5674-7BD8-0D0C-253A188406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7810" y="2191693"/>
                        <a:ext cx="3145031" cy="2525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E375A4-E9C2-693F-0F7A-6C1985CDCC32}"/>
              </a:ext>
            </a:extLst>
          </p:cNvPr>
          <p:cNvCxnSpPr/>
          <p:nvPr/>
        </p:nvCxnSpPr>
        <p:spPr>
          <a:xfrm>
            <a:off x="4135120" y="986248"/>
            <a:ext cx="0" cy="55030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EF139F8-119C-0BE3-679F-594A5C42CCE2}"/>
              </a:ext>
            </a:extLst>
          </p:cNvPr>
          <p:cNvSpPr txBox="1"/>
          <p:nvPr/>
        </p:nvSpPr>
        <p:spPr>
          <a:xfrm>
            <a:off x="4506512" y="1678929"/>
            <a:ext cx="326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prstClr val="black"/>
                </a:solidFill>
                <a:latin typeface="Calibri"/>
              </a:rPr>
              <a:t>Inhibiting Distortion</a:t>
            </a:r>
          </a:p>
        </p:txBody>
      </p:sp>
    </p:spTree>
    <p:extLst>
      <p:ext uri="{BB962C8B-B14F-4D97-AF65-F5344CB8AC3E}">
        <p14:creationId xmlns:p14="http://schemas.microsoft.com/office/powerpoint/2010/main" val="22576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C6024-E820-5EB4-CEC2-BA3F0AE89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5624" y="6356352"/>
            <a:ext cx="488176" cy="365125"/>
          </a:xfrm>
        </p:spPr>
        <p:txBody>
          <a:bodyPr/>
          <a:lstStyle/>
          <a:p>
            <a:fld id="{3DBF2EE4-5CDD-4DA2-BAFC-CFC0AFCFC0F6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EDD201-DAEF-A247-EDE2-3B6871201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458" y="1623171"/>
            <a:ext cx="5457825" cy="446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152A97-1919-FEB7-4C14-F4BD056BF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27" y="5299390"/>
            <a:ext cx="798070" cy="11940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71B916-74AD-5068-E04D-9A0F8AB2604C}"/>
              </a:ext>
            </a:extLst>
          </p:cNvPr>
          <p:cNvSpPr/>
          <p:nvPr/>
        </p:nvSpPr>
        <p:spPr>
          <a:xfrm>
            <a:off x="1326376" y="6497216"/>
            <a:ext cx="469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dirty="0">
                <a:solidFill>
                  <a:srgbClr val="000000"/>
                </a:solidFill>
                <a:effectLst/>
                <a:latin typeface="Roboto"/>
              </a:rPr>
              <a:t>J. Phys. Chem. A </a:t>
            </a:r>
            <a:r>
              <a:rPr lang="en-US" b="1" i="0" dirty="0">
                <a:solidFill>
                  <a:srgbClr val="000000"/>
                </a:solidFill>
                <a:effectLst/>
                <a:latin typeface="Roboto"/>
              </a:rPr>
              <a:t>2015</a:t>
            </a:r>
            <a:r>
              <a:rPr lang="en-US" b="0" i="0" dirty="0">
                <a:solidFill>
                  <a:srgbClr val="000000"/>
                </a:solidFill>
                <a:effectLst/>
                <a:latin typeface="Roboto"/>
              </a:rPr>
              <a:t>, 119, 13, 3181–3193</a:t>
            </a:r>
            <a:endParaRPr lang="en-US" dirty="0"/>
          </a:p>
        </p:txBody>
      </p:sp>
      <p:sp>
        <p:nvSpPr>
          <p:cNvPr id="10" name="Shape 66">
            <a:extLst>
              <a:ext uri="{FF2B5EF4-FFF2-40B4-BE49-F238E27FC236}">
                <a16:creationId xmlns:a16="http://schemas.microsoft.com/office/drawing/2014/main" id="{61A93EAF-45B3-E4D3-14EE-F711E69B2298}"/>
              </a:ext>
            </a:extLst>
          </p:cNvPr>
          <p:cNvSpPr>
            <a:spLocks noChangeAspect="1"/>
          </p:cNvSpPr>
          <p:nvPr/>
        </p:nvSpPr>
        <p:spPr>
          <a:xfrm>
            <a:off x="165548" y="5054974"/>
            <a:ext cx="44966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 sz="2200" dirty="0">
                <a:solidFill>
                  <a:srgbClr val="70AD47"/>
                </a:solidFill>
                <a:uFill>
                  <a:solidFill>
                    <a:srgbClr val="008000"/>
                  </a:solidFill>
                </a:uFill>
              </a:rPr>
              <a:t>h</a:t>
            </a:r>
            <a:r>
              <a:rPr lang="en-US" sz="2200" dirty="0">
                <a:solidFill>
                  <a:srgbClr val="70AD47"/>
                </a:solidFill>
                <a:uFill>
                  <a:solidFill>
                    <a:srgbClr val="008000"/>
                  </a:solidFill>
                </a:uFill>
                <a:latin typeface="Symbol" charset="2"/>
                <a:ea typeface="Symbol" charset="2"/>
                <a:cs typeface="Symbol" charset="2"/>
                <a:sym typeface="Symbol"/>
              </a:rPr>
              <a:t>n</a:t>
            </a:r>
            <a:endParaRPr sz="2200" dirty="0">
              <a:solidFill>
                <a:srgbClr val="70AD47"/>
              </a:solidFill>
              <a:uFill>
                <a:solidFill>
                  <a:srgbClr val="0080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1" name="Shape 67">
            <a:extLst>
              <a:ext uri="{FF2B5EF4-FFF2-40B4-BE49-F238E27FC236}">
                <a16:creationId xmlns:a16="http://schemas.microsoft.com/office/drawing/2014/main" id="{2C2514D9-7AE3-FE86-B1AB-04E8028C32DE}"/>
              </a:ext>
            </a:extLst>
          </p:cNvPr>
          <p:cNvSpPr>
            <a:spLocks noChangeAspect="1"/>
          </p:cNvSpPr>
          <p:nvPr/>
        </p:nvSpPr>
        <p:spPr>
          <a:xfrm rot="13252104">
            <a:off x="396316" y="5535082"/>
            <a:ext cx="682626" cy="151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38100">
            <a:solidFill>
              <a:schemeClr val="accent6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  <a:endParaRPr>
              <a:solidFill>
                <a:schemeClr val="tx2">
                  <a:lumMod val="25000"/>
                </a:schemeClr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99EA4D-2B24-F6FE-3CC3-ACBBC12448B8}"/>
              </a:ext>
            </a:extLst>
          </p:cNvPr>
          <p:cNvCxnSpPr>
            <a:cxnSpLocks/>
          </p:cNvCxnSpPr>
          <p:nvPr/>
        </p:nvCxnSpPr>
        <p:spPr>
          <a:xfrm>
            <a:off x="5083777" y="4400998"/>
            <a:ext cx="0" cy="12132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DFF3736-C19E-8710-E1CC-3B5CDE718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186" y="1428594"/>
            <a:ext cx="1494195" cy="15289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3195D5-663F-BAA4-30C3-F2C2477EC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845" y="4047803"/>
            <a:ext cx="1023012" cy="1173455"/>
          </a:xfrm>
          <a:prstGeom prst="rect">
            <a:avLst/>
          </a:prstGeom>
        </p:spPr>
      </p:pic>
      <p:sp>
        <p:nvSpPr>
          <p:cNvPr id="15" name="Shape 66">
            <a:extLst>
              <a:ext uri="{FF2B5EF4-FFF2-40B4-BE49-F238E27FC236}">
                <a16:creationId xmlns:a16="http://schemas.microsoft.com/office/drawing/2014/main" id="{21F4DABB-1606-5329-39E6-03F7B57FEE8C}"/>
              </a:ext>
            </a:extLst>
          </p:cNvPr>
          <p:cNvSpPr>
            <a:spLocks noChangeAspect="1"/>
          </p:cNvSpPr>
          <p:nvPr/>
        </p:nvSpPr>
        <p:spPr>
          <a:xfrm>
            <a:off x="52340" y="3564634"/>
            <a:ext cx="44966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 sz="2200" dirty="0">
                <a:solidFill>
                  <a:srgbClr val="70AD47"/>
                </a:solidFill>
                <a:uFill>
                  <a:solidFill>
                    <a:srgbClr val="008000"/>
                  </a:solidFill>
                </a:uFill>
              </a:rPr>
              <a:t>h</a:t>
            </a:r>
            <a:r>
              <a:rPr lang="en-US" sz="2200" dirty="0">
                <a:solidFill>
                  <a:srgbClr val="70AD47"/>
                </a:solidFill>
                <a:uFill>
                  <a:solidFill>
                    <a:srgbClr val="008000"/>
                  </a:solidFill>
                </a:uFill>
                <a:latin typeface="Symbol" charset="2"/>
                <a:ea typeface="Symbol" charset="2"/>
                <a:cs typeface="Symbol" charset="2"/>
                <a:sym typeface="Symbol"/>
              </a:rPr>
              <a:t>n</a:t>
            </a:r>
            <a:endParaRPr sz="2200" dirty="0">
              <a:solidFill>
                <a:srgbClr val="70AD47"/>
              </a:solidFill>
              <a:uFill>
                <a:solidFill>
                  <a:srgbClr val="0080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6" name="Shape 67">
            <a:extLst>
              <a:ext uri="{FF2B5EF4-FFF2-40B4-BE49-F238E27FC236}">
                <a16:creationId xmlns:a16="http://schemas.microsoft.com/office/drawing/2014/main" id="{7F6612D3-617A-D140-FDE6-4A3CD53B8CDA}"/>
              </a:ext>
            </a:extLst>
          </p:cNvPr>
          <p:cNvSpPr>
            <a:spLocks noChangeAspect="1"/>
          </p:cNvSpPr>
          <p:nvPr/>
        </p:nvSpPr>
        <p:spPr>
          <a:xfrm rot="13252104">
            <a:off x="283108" y="4044742"/>
            <a:ext cx="682626" cy="151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38100">
            <a:solidFill>
              <a:schemeClr val="accent6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  <a:endParaRPr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AF4DF65-ADD0-5AF1-3E9E-2A58F4C85FA7}"/>
              </a:ext>
            </a:extLst>
          </p:cNvPr>
          <p:cNvSpPr/>
          <p:nvPr/>
        </p:nvSpPr>
        <p:spPr>
          <a:xfrm>
            <a:off x="1098543" y="2596834"/>
            <a:ext cx="2743200" cy="548716"/>
          </a:xfrm>
          <a:custGeom>
            <a:avLst/>
            <a:gdLst>
              <a:gd name="connsiteX0" fmla="*/ 0 w 2743200"/>
              <a:gd name="connsiteY0" fmla="*/ 228600 h 548716"/>
              <a:gd name="connsiteX1" fmla="*/ 552450 w 2743200"/>
              <a:gd name="connsiteY1" fmla="*/ 438150 h 548716"/>
              <a:gd name="connsiteX2" fmla="*/ 971550 w 2743200"/>
              <a:gd name="connsiteY2" fmla="*/ 533400 h 548716"/>
              <a:gd name="connsiteX3" fmla="*/ 1381125 w 2743200"/>
              <a:gd name="connsiteY3" fmla="*/ 542925 h 548716"/>
              <a:gd name="connsiteX4" fmla="*/ 1771650 w 2743200"/>
              <a:gd name="connsiteY4" fmla="*/ 476250 h 548716"/>
              <a:gd name="connsiteX5" fmla="*/ 2200275 w 2743200"/>
              <a:gd name="connsiteY5" fmla="*/ 304800 h 548716"/>
              <a:gd name="connsiteX6" fmla="*/ 2743200 w 2743200"/>
              <a:gd name="connsiteY6" fmla="*/ 0 h 548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3200" h="548716">
                <a:moveTo>
                  <a:pt x="0" y="228600"/>
                </a:moveTo>
                <a:cubicBezTo>
                  <a:pt x="195262" y="307975"/>
                  <a:pt x="390525" y="387350"/>
                  <a:pt x="552450" y="438150"/>
                </a:cubicBezTo>
                <a:cubicBezTo>
                  <a:pt x="714375" y="488950"/>
                  <a:pt x="833438" y="515938"/>
                  <a:pt x="971550" y="533400"/>
                </a:cubicBezTo>
                <a:cubicBezTo>
                  <a:pt x="1109662" y="550862"/>
                  <a:pt x="1247775" y="552450"/>
                  <a:pt x="1381125" y="542925"/>
                </a:cubicBezTo>
                <a:cubicBezTo>
                  <a:pt x="1514475" y="533400"/>
                  <a:pt x="1635125" y="515937"/>
                  <a:pt x="1771650" y="476250"/>
                </a:cubicBezTo>
                <a:cubicBezTo>
                  <a:pt x="1908175" y="436563"/>
                  <a:pt x="2038350" y="384175"/>
                  <a:pt x="2200275" y="304800"/>
                </a:cubicBezTo>
                <a:cubicBezTo>
                  <a:pt x="2362200" y="225425"/>
                  <a:pt x="2552700" y="112712"/>
                  <a:pt x="2743200" y="0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A44697C-3021-BDE5-9756-4460A5116FF8}"/>
              </a:ext>
            </a:extLst>
          </p:cNvPr>
          <p:cNvSpPr/>
          <p:nvPr/>
        </p:nvSpPr>
        <p:spPr>
          <a:xfrm>
            <a:off x="1113917" y="3117388"/>
            <a:ext cx="2743200" cy="548716"/>
          </a:xfrm>
          <a:custGeom>
            <a:avLst/>
            <a:gdLst>
              <a:gd name="connsiteX0" fmla="*/ 0 w 2743200"/>
              <a:gd name="connsiteY0" fmla="*/ 228600 h 548716"/>
              <a:gd name="connsiteX1" fmla="*/ 552450 w 2743200"/>
              <a:gd name="connsiteY1" fmla="*/ 438150 h 548716"/>
              <a:gd name="connsiteX2" fmla="*/ 971550 w 2743200"/>
              <a:gd name="connsiteY2" fmla="*/ 533400 h 548716"/>
              <a:gd name="connsiteX3" fmla="*/ 1381125 w 2743200"/>
              <a:gd name="connsiteY3" fmla="*/ 542925 h 548716"/>
              <a:gd name="connsiteX4" fmla="*/ 1771650 w 2743200"/>
              <a:gd name="connsiteY4" fmla="*/ 476250 h 548716"/>
              <a:gd name="connsiteX5" fmla="*/ 2200275 w 2743200"/>
              <a:gd name="connsiteY5" fmla="*/ 304800 h 548716"/>
              <a:gd name="connsiteX6" fmla="*/ 2743200 w 2743200"/>
              <a:gd name="connsiteY6" fmla="*/ 0 h 548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3200" h="548716">
                <a:moveTo>
                  <a:pt x="0" y="228600"/>
                </a:moveTo>
                <a:cubicBezTo>
                  <a:pt x="195262" y="307975"/>
                  <a:pt x="390525" y="387350"/>
                  <a:pt x="552450" y="438150"/>
                </a:cubicBezTo>
                <a:cubicBezTo>
                  <a:pt x="714375" y="488950"/>
                  <a:pt x="833438" y="515938"/>
                  <a:pt x="971550" y="533400"/>
                </a:cubicBezTo>
                <a:cubicBezTo>
                  <a:pt x="1109662" y="550862"/>
                  <a:pt x="1247775" y="552450"/>
                  <a:pt x="1381125" y="542925"/>
                </a:cubicBezTo>
                <a:cubicBezTo>
                  <a:pt x="1514475" y="533400"/>
                  <a:pt x="1635125" y="515937"/>
                  <a:pt x="1771650" y="476250"/>
                </a:cubicBezTo>
                <a:cubicBezTo>
                  <a:pt x="1908175" y="436563"/>
                  <a:pt x="2038350" y="384175"/>
                  <a:pt x="2200275" y="304800"/>
                </a:cubicBezTo>
                <a:cubicBezTo>
                  <a:pt x="2362200" y="225425"/>
                  <a:pt x="2552700" y="112712"/>
                  <a:pt x="2743200" y="0"/>
                </a:cubicBezTo>
              </a:path>
            </a:pathLst>
          </a:custGeom>
          <a:noFill/>
          <a:ln w="57150">
            <a:solidFill>
              <a:srgbClr val="A568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8EF7430-5BF1-EB3C-6D0B-C541586326A2}"/>
              </a:ext>
            </a:extLst>
          </p:cNvPr>
          <p:cNvCxnSpPr>
            <a:cxnSpLocks/>
          </p:cNvCxnSpPr>
          <p:nvPr/>
        </p:nvCxnSpPr>
        <p:spPr>
          <a:xfrm>
            <a:off x="2607277" y="3683247"/>
            <a:ext cx="0" cy="2227141"/>
          </a:xfrm>
          <a:prstGeom prst="straightConnector1">
            <a:avLst/>
          </a:prstGeom>
          <a:ln w="5715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3F4D272-F2FE-4A5C-C0A5-D9EACF6ECD31}"/>
              </a:ext>
            </a:extLst>
          </p:cNvPr>
          <p:cNvSpPr txBox="1"/>
          <p:nvPr/>
        </p:nvSpPr>
        <p:spPr>
          <a:xfrm>
            <a:off x="5050892" y="4634530"/>
            <a:ext cx="17390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2400" dirty="0">
                <a:solidFill>
                  <a:srgbClr val="FF0000"/>
                </a:solidFill>
              </a:rPr>
              <a:t> = 90 ns </a:t>
            </a:r>
          </a:p>
          <a:p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  <a:r>
              <a:rPr lang="en-US" sz="2400" dirty="0">
                <a:solidFill>
                  <a:srgbClr val="FF0000"/>
                </a:solidFill>
              </a:rPr>
              <a:t> = 0.04%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EC7F6F-90CC-8014-3890-D89873B58783}"/>
              </a:ext>
            </a:extLst>
          </p:cNvPr>
          <p:cNvSpPr txBox="1"/>
          <p:nvPr/>
        </p:nvSpPr>
        <p:spPr>
          <a:xfrm>
            <a:off x="2666769" y="4473640"/>
            <a:ext cx="17390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9900"/>
                </a:solidFill>
                <a:latin typeface="Symbol" panose="05050102010706020507" pitchFamily="18" charset="2"/>
              </a:rPr>
              <a:t>t</a:t>
            </a:r>
            <a:r>
              <a:rPr lang="en-US" sz="2400" dirty="0">
                <a:solidFill>
                  <a:srgbClr val="FF9900"/>
                </a:solidFill>
              </a:rPr>
              <a:t> = 2800 ns </a:t>
            </a:r>
          </a:p>
          <a:p>
            <a:r>
              <a:rPr lang="en-US" sz="2400" dirty="0">
                <a:solidFill>
                  <a:srgbClr val="FF9900"/>
                </a:solidFill>
                <a:latin typeface="Symbol" panose="05050102010706020507" pitchFamily="18" charset="2"/>
              </a:rPr>
              <a:t>F</a:t>
            </a:r>
            <a:r>
              <a:rPr lang="en-US" sz="2400" dirty="0">
                <a:solidFill>
                  <a:srgbClr val="FF9900"/>
                </a:solidFill>
              </a:rPr>
              <a:t> = 6.3%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4995C9F-1275-A40A-7DF3-FB3C02068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Inhibiting Distortion</a:t>
            </a:r>
          </a:p>
        </p:txBody>
      </p:sp>
      <p:graphicFrame>
        <p:nvGraphicFramePr>
          <p:cNvPr id="27" name="对象 13">
            <a:extLst>
              <a:ext uri="{FF2B5EF4-FFF2-40B4-BE49-F238E27FC236}">
                <a16:creationId xmlns:a16="http://schemas.microsoft.com/office/drawing/2014/main" id="{50541AF9-4E56-8F3A-D389-C86A4AEBD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62052" y="1981447"/>
          <a:ext cx="3074987" cy="340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1517475" imgH="1679084" progId="ChemDraw.Document.6.0">
                  <p:embed/>
                </p:oleObj>
              </mc:Choice>
              <mc:Fallback>
                <p:oleObj name="CS ChemDraw Drawing" r:id="rId6" imgW="1517475" imgH="1679084" progId="ChemDraw.Document.6.0">
                  <p:embed/>
                  <p:pic>
                    <p:nvPicPr>
                      <p:cNvPr id="27" name="对象 13">
                        <a:extLst>
                          <a:ext uri="{FF2B5EF4-FFF2-40B4-BE49-F238E27FC236}">
                            <a16:creationId xmlns:a16="http://schemas.microsoft.com/office/drawing/2014/main" id="{50541AF9-4E56-8F3A-D389-C86A4AEBDA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62052" y="1981447"/>
                        <a:ext cx="3074987" cy="340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图片 14">
            <a:extLst>
              <a:ext uri="{FF2B5EF4-FFF2-40B4-BE49-F238E27FC236}">
                <a16:creationId xmlns:a16="http://schemas.microsoft.com/office/drawing/2014/main" id="{2EA0205C-BB1D-0A0E-B827-CA238148F7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0000"/>
          <a:stretch/>
        </p:blipFill>
        <p:spPr>
          <a:xfrm>
            <a:off x="7813399" y="5068843"/>
            <a:ext cx="3814536" cy="40328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8E98F75-B9E3-AC21-866F-22745518397E}"/>
              </a:ext>
            </a:extLst>
          </p:cNvPr>
          <p:cNvSpPr txBox="1"/>
          <p:nvPr/>
        </p:nvSpPr>
        <p:spPr>
          <a:xfrm>
            <a:off x="1751879" y="895429"/>
            <a:ext cx="3267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prstClr val="black"/>
                </a:solidFill>
                <a:latin typeface="Calibri"/>
              </a:rPr>
              <a:t>Steric Bulk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DC3EFD-3576-B385-F37A-83954AE64A73}"/>
              </a:ext>
            </a:extLst>
          </p:cNvPr>
          <p:cNvSpPr txBox="1"/>
          <p:nvPr/>
        </p:nvSpPr>
        <p:spPr>
          <a:xfrm>
            <a:off x="7489372" y="904581"/>
            <a:ext cx="3927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prstClr val="black"/>
                </a:solidFill>
                <a:latin typeface="Calibri"/>
              </a:rPr>
              <a:t>Strategic Surface Binding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3C45483-A530-4D9D-08B9-A1B4DC8265D1}"/>
              </a:ext>
            </a:extLst>
          </p:cNvPr>
          <p:cNvSpPr/>
          <p:nvPr/>
        </p:nvSpPr>
        <p:spPr>
          <a:xfrm>
            <a:off x="5633917" y="3740944"/>
            <a:ext cx="1591446" cy="1483519"/>
          </a:xfrm>
          <a:custGeom>
            <a:avLst/>
            <a:gdLst>
              <a:gd name="connsiteX0" fmla="*/ 747833 w 1591446"/>
              <a:gd name="connsiteY0" fmla="*/ 26194 h 1483519"/>
              <a:gd name="connsiteX1" fmla="*/ 671633 w 1591446"/>
              <a:gd name="connsiteY1" fmla="*/ 0 h 1483519"/>
              <a:gd name="connsiteX2" fmla="*/ 538283 w 1591446"/>
              <a:gd name="connsiteY2" fmla="*/ 9525 h 1483519"/>
              <a:gd name="connsiteX3" fmla="*/ 509708 w 1591446"/>
              <a:gd name="connsiteY3" fmla="*/ 26194 h 1483519"/>
              <a:gd name="connsiteX4" fmla="*/ 473989 w 1591446"/>
              <a:gd name="connsiteY4" fmla="*/ 40481 h 1483519"/>
              <a:gd name="connsiteX5" fmla="*/ 438271 w 1591446"/>
              <a:gd name="connsiteY5" fmla="*/ 76200 h 1483519"/>
              <a:gd name="connsiteX6" fmla="*/ 428746 w 1591446"/>
              <a:gd name="connsiteY6" fmla="*/ 121444 h 1483519"/>
              <a:gd name="connsiteX7" fmla="*/ 431127 w 1591446"/>
              <a:gd name="connsiteY7" fmla="*/ 292894 h 1483519"/>
              <a:gd name="connsiteX8" fmla="*/ 440652 w 1591446"/>
              <a:gd name="connsiteY8" fmla="*/ 350044 h 1483519"/>
              <a:gd name="connsiteX9" fmla="*/ 426364 w 1591446"/>
              <a:gd name="connsiteY9" fmla="*/ 440531 h 1483519"/>
              <a:gd name="connsiteX10" fmla="*/ 390646 w 1591446"/>
              <a:gd name="connsiteY10" fmla="*/ 469106 h 1483519"/>
              <a:gd name="connsiteX11" fmla="*/ 350164 w 1591446"/>
              <a:gd name="connsiteY11" fmla="*/ 481012 h 1483519"/>
              <a:gd name="connsiteX12" fmla="*/ 333496 w 1591446"/>
              <a:gd name="connsiteY12" fmla="*/ 485775 h 1483519"/>
              <a:gd name="connsiteX13" fmla="*/ 269202 w 1591446"/>
              <a:gd name="connsiteY13" fmla="*/ 504825 h 1483519"/>
              <a:gd name="connsiteX14" fmla="*/ 188239 w 1591446"/>
              <a:gd name="connsiteY14" fmla="*/ 521494 h 1483519"/>
              <a:gd name="connsiteX15" fmla="*/ 131089 w 1591446"/>
              <a:gd name="connsiteY15" fmla="*/ 538162 h 1483519"/>
              <a:gd name="connsiteX16" fmla="*/ 100133 w 1591446"/>
              <a:gd name="connsiteY16" fmla="*/ 557212 h 1483519"/>
              <a:gd name="connsiteX17" fmla="*/ 40602 w 1591446"/>
              <a:gd name="connsiteY17" fmla="*/ 611981 h 1483519"/>
              <a:gd name="connsiteX18" fmla="*/ 9646 w 1591446"/>
              <a:gd name="connsiteY18" fmla="*/ 676275 h 1483519"/>
              <a:gd name="connsiteX19" fmla="*/ 4883 w 1591446"/>
              <a:gd name="connsiteY19" fmla="*/ 697706 h 1483519"/>
              <a:gd name="connsiteX20" fmla="*/ 7264 w 1591446"/>
              <a:gd name="connsiteY20" fmla="*/ 823912 h 1483519"/>
              <a:gd name="connsiteX21" fmla="*/ 16789 w 1591446"/>
              <a:gd name="connsiteY21" fmla="*/ 847725 h 1483519"/>
              <a:gd name="connsiteX22" fmla="*/ 76321 w 1591446"/>
              <a:gd name="connsiteY22" fmla="*/ 876300 h 1483519"/>
              <a:gd name="connsiteX23" fmla="*/ 169189 w 1591446"/>
              <a:gd name="connsiteY23" fmla="*/ 904875 h 1483519"/>
              <a:gd name="connsiteX24" fmla="*/ 240627 w 1591446"/>
              <a:gd name="connsiteY24" fmla="*/ 909637 h 1483519"/>
              <a:gd name="connsiteX25" fmla="*/ 328733 w 1591446"/>
              <a:gd name="connsiteY25" fmla="*/ 916781 h 1483519"/>
              <a:gd name="connsiteX26" fmla="*/ 404933 w 1591446"/>
              <a:gd name="connsiteY26" fmla="*/ 926306 h 1483519"/>
              <a:gd name="connsiteX27" fmla="*/ 500183 w 1591446"/>
              <a:gd name="connsiteY27" fmla="*/ 938212 h 1483519"/>
              <a:gd name="connsiteX28" fmla="*/ 540664 w 1591446"/>
              <a:gd name="connsiteY28" fmla="*/ 945356 h 1483519"/>
              <a:gd name="connsiteX29" fmla="*/ 595433 w 1591446"/>
              <a:gd name="connsiteY29" fmla="*/ 966787 h 1483519"/>
              <a:gd name="connsiteX30" fmla="*/ 604958 w 1591446"/>
              <a:gd name="connsiteY30" fmla="*/ 973931 h 1483519"/>
              <a:gd name="connsiteX31" fmla="*/ 621627 w 1591446"/>
              <a:gd name="connsiteY31" fmla="*/ 995362 h 1483519"/>
              <a:gd name="connsiteX32" fmla="*/ 624008 w 1591446"/>
              <a:gd name="connsiteY32" fmla="*/ 1012031 h 1483519"/>
              <a:gd name="connsiteX33" fmla="*/ 631152 w 1591446"/>
              <a:gd name="connsiteY33" fmla="*/ 1052512 h 1483519"/>
              <a:gd name="connsiteX34" fmla="*/ 645439 w 1591446"/>
              <a:gd name="connsiteY34" fmla="*/ 1097756 h 1483519"/>
              <a:gd name="connsiteX35" fmla="*/ 647821 w 1591446"/>
              <a:gd name="connsiteY35" fmla="*/ 1112044 h 1483519"/>
              <a:gd name="connsiteX36" fmla="*/ 664489 w 1591446"/>
              <a:gd name="connsiteY36" fmla="*/ 1154906 h 1483519"/>
              <a:gd name="connsiteX37" fmla="*/ 669252 w 1591446"/>
              <a:gd name="connsiteY37" fmla="*/ 1169194 h 1483519"/>
              <a:gd name="connsiteX38" fmla="*/ 674014 w 1591446"/>
              <a:gd name="connsiteY38" fmla="*/ 1188244 h 1483519"/>
              <a:gd name="connsiteX39" fmla="*/ 704971 w 1591446"/>
              <a:gd name="connsiteY39" fmla="*/ 1243012 h 1483519"/>
              <a:gd name="connsiteX40" fmla="*/ 752596 w 1591446"/>
              <a:gd name="connsiteY40" fmla="*/ 1297781 h 1483519"/>
              <a:gd name="connsiteX41" fmla="*/ 762121 w 1591446"/>
              <a:gd name="connsiteY41" fmla="*/ 1312069 h 1483519"/>
              <a:gd name="connsiteX42" fmla="*/ 814508 w 1591446"/>
              <a:gd name="connsiteY42" fmla="*/ 1366837 h 1483519"/>
              <a:gd name="connsiteX43" fmla="*/ 826414 w 1591446"/>
              <a:gd name="connsiteY43" fmla="*/ 1376362 h 1483519"/>
              <a:gd name="connsiteX44" fmla="*/ 831177 w 1591446"/>
              <a:gd name="connsiteY44" fmla="*/ 1383506 h 1483519"/>
              <a:gd name="connsiteX45" fmla="*/ 852608 w 1591446"/>
              <a:gd name="connsiteY45" fmla="*/ 1409700 h 1483519"/>
              <a:gd name="connsiteX46" fmla="*/ 909758 w 1591446"/>
              <a:gd name="connsiteY46" fmla="*/ 1457325 h 1483519"/>
              <a:gd name="connsiteX47" fmla="*/ 952621 w 1591446"/>
              <a:gd name="connsiteY47" fmla="*/ 1471612 h 1483519"/>
              <a:gd name="connsiteX48" fmla="*/ 1121689 w 1591446"/>
              <a:gd name="connsiteY48" fmla="*/ 1483519 h 1483519"/>
              <a:gd name="connsiteX49" fmla="*/ 1247896 w 1591446"/>
              <a:gd name="connsiteY49" fmla="*/ 1431131 h 1483519"/>
              <a:gd name="connsiteX50" fmla="*/ 1400296 w 1591446"/>
              <a:gd name="connsiteY50" fmla="*/ 1340644 h 1483519"/>
              <a:gd name="connsiteX51" fmla="*/ 1466971 w 1591446"/>
              <a:gd name="connsiteY51" fmla="*/ 1271587 h 1483519"/>
              <a:gd name="connsiteX52" fmla="*/ 1545552 w 1591446"/>
              <a:gd name="connsiteY52" fmla="*/ 1154906 h 1483519"/>
              <a:gd name="connsiteX53" fmla="*/ 1564602 w 1591446"/>
              <a:gd name="connsiteY53" fmla="*/ 1088231 h 1483519"/>
              <a:gd name="connsiteX54" fmla="*/ 1581271 w 1591446"/>
              <a:gd name="connsiteY54" fmla="*/ 942975 h 1483519"/>
              <a:gd name="connsiteX55" fmla="*/ 1586033 w 1591446"/>
              <a:gd name="connsiteY55" fmla="*/ 812006 h 1483519"/>
              <a:gd name="connsiteX56" fmla="*/ 1588414 w 1591446"/>
              <a:gd name="connsiteY56" fmla="*/ 685800 h 1483519"/>
              <a:gd name="connsiteX57" fmla="*/ 1576508 w 1591446"/>
              <a:gd name="connsiteY57" fmla="*/ 652462 h 1483519"/>
              <a:gd name="connsiteX58" fmla="*/ 1483639 w 1591446"/>
              <a:gd name="connsiteY58" fmla="*/ 552450 h 1483519"/>
              <a:gd name="connsiteX59" fmla="*/ 1369339 w 1591446"/>
              <a:gd name="connsiteY59" fmla="*/ 473869 h 1483519"/>
              <a:gd name="connsiteX60" fmla="*/ 1140739 w 1591446"/>
              <a:gd name="connsiteY60" fmla="*/ 388144 h 1483519"/>
              <a:gd name="connsiteX61" fmla="*/ 1081208 w 1591446"/>
              <a:gd name="connsiteY61" fmla="*/ 350044 h 1483519"/>
              <a:gd name="connsiteX62" fmla="*/ 959764 w 1591446"/>
              <a:gd name="connsiteY62" fmla="*/ 226219 h 1483519"/>
              <a:gd name="connsiteX63" fmla="*/ 881183 w 1591446"/>
              <a:gd name="connsiteY63" fmla="*/ 123825 h 1483519"/>
              <a:gd name="connsiteX64" fmla="*/ 807364 w 1591446"/>
              <a:gd name="connsiteY64" fmla="*/ 73819 h 1483519"/>
              <a:gd name="connsiteX65" fmla="*/ 771646 w 1591446"/>
              <a:gd name="connsiteY65" fmla="*/ 54769 h 1483519"/>
              <a:gd name="connsiteX66" fmla="*/ 759739 w 1591446"/>
              <a:gd name="connsiteY66" fmla="*/ 38100 h 1483519"/>
              <a:gd name="connsiteX67" fmla="*/ 750214 w 1591446"/>
              <a:gd name="connsiteY67" fmla="*/ 30956 h 1483519"/>
              <a:gd name="connsiteX68" fmla="*/ 747833 w 1591446"/>
              <a:gd name="connsiteY68" fmla="*/ 26194 h 1483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591446" h="1483519">
                <a:moveTo>
                  <a:pt x="747833" y="26194"/>
                </a:moveTo>
                <a:cubicBezTo>
                  <a:pt x="734736" y="21035"/>
                  <a:pt x="721976" y="10069"/>
                  <a:pt x="671633" y="0"/>
                </a:cubicBezTo>
                <a:cubicBezTo>
                  <a:pt x="627183" y="3175"/>
                  <a:pt x="582274" y="2409"/>
                  <a:pt x="538283" y="9525"/>
                </a:cubicBezTo>
                <a:cubicBezTo>
                  <a:pt x="527397" y="11286"/>
                  <a:pt x="519644" y="21410"/>
                  <a:pt x="509708" y="26194"/>
                </a:cubicBezTo>
                <a:cubicBezTo>
                  <a:pt x="498154" y="31757"/>
                  <a:pt x="485895" y="35719"/>
                  <a:pt x="473989" y="40481"/>
                </a:cubicBezTo>
                <a:cubicBezTo>
                  <a:pt x="463747" y="48675"/>
                  <a:pt x="443388" y="61417"/>
                  <a:pt x="438271" y="76200"/>
                </a:cubicBezTo>
                <a:cubicBezTo>
                  <a:pt x="433230" y="90764"/>
                  <a:pt x="431921" y="106363"/>
                  <a:pt x="428746" y="121444"/>
                </a:cubicBezTo>
                <a:cubicBezTo>
                  <a:pt x="429540" y="178594"/>
                  <a:pt x="429111" y="235774"/>
                  <a:pt x="431127" y="292894"/>
                </a:cubicBezTo>
                <a:cubicBezTo>
                  <a:pt x="431395" y="300486"/>
                  <a:pt x="438988" y="340895"/>
                  <a:pt x="440652" y="350044"/>
                </a:cubicBezTo>
                <a:cubicBezTo>
                  <a:pt x="440615" y="350417"/>
                  <a:pt x="439706" y="421125"/>
                  <a:pt x="426364" y="440531"/>
                </a:cubicBezTo>
                <a:cubicBezTo>
                  <a:pt x="417847" y="452919"/>
                  <a:pt x="404381" y="463097"/>
                  <a:pt x="390646" y="469106"/>
                </a:cubicBezTo>
                <a:cubicBezTo>
                  <a:pt x="376896" y="475122"/>
                  <a:pt x="364445" y="477204"/>
                  <a:pt x="350164" y="481012"/>
                </a:cubicBezTo>
                <a:cubicBezTo>
                  <a:pt x="344581" y="482501"/>
                  <a:pt x="339011" y="484051"/>
                  <a:pt x="333496" y="485775"/>
                </a:cubicBezTo>
                <a:cubicBezTo>
                  <a:pt x="297487" y="497029"/>
                  <a:pt x="320323" y="492045"/>
                  <a:pt x="269202" y="504825"/>
                </a:cubicBezTo>
                <a:cubicBezTo>
                  <a:pt x="194914" y="523397"/>
                  <a:pt x="257332" y="506140"/>
                  <a:pt x="188239" y="521494"/>
                </a:cubicBezTo>
                <a:cubicBezTo>
                  <a:pt x="173256" y="524823"/>
                  <a:pt x="144895" y="533914"/>
                  <a:pt x="131089" y="538162"/>
                </a:cubicBezTo>
                <a:cubicBezTo>
                  <a:pt x="120770" y="544512"/>
                  <a:pt x="110095" y="550315"/>
                  <a:pt x="100133" y="557212"/>
                </a:cubicBezTo>
                <a:cubicBezTo>
                  <a:pt x="78822" y="571966"/>
                  <a:pt x="55597" y="590467"/>
                  <a:pt x="40602" y="611981"/>
                </a:cubicBezTo>
                <a:cubicBezTo>
                  <a:pt x="24229" y="635472"/>
                  <a:pt x="15364" y="651498"/>
                  <a:pt x="9646" y="676275"/>
                </a:cubicBezTo>
                <a:cubicBezTo>
                  <a:pt x="3360" y="703513"/>
                  <a:pt x="10606" y="680536"/>
                  <a:pt x="4883" y="697706"/>
                </a:cubicBezTo>
                <a:cubicBezTo>
                  <a:pt x="-2023" y="746051"/>
                  <a:pt x="-1931" y="738093"/>
                  <a:pt x="7264" y="823912"/>
                </a:cubicBezTo>
                <a:cubicBezTo>
                  <a:pt x="8175" y="832412"/>
                  <a:pt x="9978" y="842558"/>
                  <a:pt x="16789" y="847725"/>
                </a:cubicBezTo>
                <a:cubicBezTo>
                  <a:pt x="34325" y="861028"/>
                  <a:pt x="55711" y="868571"/>
                  <a:pt x="76321" y="876300"/>
                </a:cubicBezTo>
                <a:cubicBezTo>
                  <a:pt x="108137" y="888230"/>
                  <a:pt x="134612" y="899656"/>
                  <a:pt x="169189" y="904875"/>
                </a:cubicBezTo>
                <a:cubicBezTo>
                  <a:pt x="192787" y="908437"/>
                  <a:pt x="216844" y="907655"/>
                  <a:pt x="240627" y="909637"/>
                </a:cubicBezTo>
                <a:cubicBezTo>
                  <a:pt x="350874" y="918824"/>
                  <a:pt x="214110" y="910749"/>
                  <a:pt x="328733" y="916781"/>
                </a:cubicBezTo>
                <a:lnTo>
                  <a:pt x="404933" y="926306"/>
                </a:lnTo>
                <a:cubicBezTo>
                  <a:pt x="495262" y="938984"/>
                  <a:pt x="433121" y="933742"/>
                  <a:pt x="500183" y="938212"/>
                </a:cubicBezTo>
                <a:cubicBezTo>
                  <a:pt x="513677" y="940593"/>
                  <a:pt x="527250" y="942561"/>
                  <a:pt x="540664" y="945356"/>
                </a:cubicBezTo>
                <a:cubicBezTo>
                  <a:pt x="558824" y="949140"/>
                  <a:pt x="580436" y="959288"/>
                  <a:pt x="595433" y="966787"/>
                </a:cubicBezTo>
                <a:cubicBezTo>
                  <a:pt x="598983" y="968562"/>
                  <a:pt x="602276" y="971005"/>
                  <a:pt x="604958" y="973931"/>
                </a:cubicBezTo>
                <a:cubicBezTo>
                  <a:pt x="611073" y="980602"/>
                  <a:pt x="616071" y="988218"/>
                  <a:pt x="621627" y="995362"/>
                </a:cubicBezTo>
                <a:cubicBezTo>
                  <a:pt x="622421" y="1000918"/>
                  <a:pt x="623266" y="1006467"/>
                  <a:pt x="624008" y="1012031"/>
                </a:cubicBezTo>
                <a:cubicBezTo>
                  <a:pt x="626364" y="1029701"/>
                  <a:pt x="626067" y="1034716"/>
                  <a:pt x="631152" y="1052512"/>
                </a:cubicBezTo>
                <a:cubicBezTo>
                  <a:pt x="635497" y="1067719"/>
                  <a:pt x="642838" y="1082156"/>
                  <a:pt x="645439" y="1097756"/>
                </a:cubicBezTo>
                <a:cubicBezTo>
                  <a:pt x="646233" y="1102519"/>
                  <a:pt x="646650" y="1107360"/>
                  <a:pt x="647821" y="1112044"/>
                </a:cubicBezTo>
                <a:cubicBezTo>
                  <a:pt x="651861" y="1128204"/>
                  <a:pt x="658843" y="1137970"/>
                  <a:pt x="664489" y="1154906"/>
                </a:cubicBezTo>
                <a:cubicBezTo>
                  <a:pt x="666077" y="1159669"/>
                  <a:pt x="667873" y="1164367"/>
                  <a:pt x="669252" y="1169194"/>
                </a:cubicBezTo>
                <a:cubicBezTo>
                  <a:pt x="671050" y="1175488"/>
                  <a:pt x="671642" y="1182144"/>
                  <a:pt x="674014" y="1188244"/>
                </a:cubicBezTo>
                <a:cubicBezTo>
                  <a:pt x="679772" y="1203049"/>
                  <a:pt x="697064" y="1231590"/>
                  <a:pt x="704971" y="1243012"/>
                </a:cubicBezTo>
                <a:cubicBezTo>
                  <a:pt x="739089" y="1292295"/>
                  <a:pt x="716592" y="1256634"/>
                  <a:pt x="752596" y="1297781"/>
                </a:cubicBezTo>
                <a:cubicBezTo>
                  <a:pt x="756365" y="1302089"/>
                  <a:pt x="758300" y="1307807"/>
                  <a:pt x="762121" y="1312069"/>
                </a:cubicBezTo>
                <a:cubicBezTo>
                  <a:pt x="778985" y="1330879"/>
                  <a:pt x="794781" y="1351055"/>
                  <a:pt x="814508" y="1366837"/>
                </a:cubicBezTo>
                <a:cubicBezTo>
                  <a:pt x="818477" y="1370012"/>
                  <a:pt x="822820" y="1372768"/>
                  <a:pt x="826414" y="1376362"/>
                </a:cubicBezTo>
                <a:cubicBezTo>
                  <a:pt x="828438" y="1378386"/>
                  <a:pt x="829409" y="1381255"/>
                  <a:pt x="831177" y="1383506"/>
                </a:cubicBezTo>
                <a:cubicBezTo>
                  <a:pt x="838147" y="1392377"/>
                  <a:pt x="844819" y="1401540"/>
                  <a:pt x="852608" y="1409700"/>
                </a:cubicBezTo>
                <a:cubicBezTo>
                  <a:pt x="861750" y="1419277"/>
                  <a:pt x="896840" y="1450866"/>
                  <a:pt x="909758" y="1457325"/>
                </a:cubicBezTo>
                <a:cubicBezTo>
                  <a:pt x="923229" y="1464060"/>
                  <a:pt x="937842" y="1468714"/>
                  <a:pt x="952621" y="1471612"/>
                </a:cubicBezTo>
                <a:cubicBezTo>
                  <a:pt x="1013291" y="1483508"/>
                  <a:pt x="1059561" y="1481884"/>
                  <a:pt x="1121689" y="1483519"/>
                </a:cubicBezTo>
                <a:cubicBezTo>
                  <a:pt x="1231374" y="1456097"/>
                  <a:pt x="1147952" y="1483829"/>
                  <a:pt x="1247896" y="1431131"/>
                </a:cubicBezTo>
                <a:cubicBezTo>
                  <a:pt x="1330970" y="1387329"/>
                  <a:pt x="1320867" y="1408543"/>
                  <a:pt x="1400296" y="1340644"/>
                </a:cubicBezTo>
                <a:cubicBezTo>
                  <a:pt x="1424618" y="1319853"/>
                  <a:pt x="1446401" y="1296096"/>
                  <a:pt x="1466971" y="1271587"/>
                </a:cubicBezTo>
                <a:cubicBezTo>
                  <a:pt x="1489591" y="1244635"/>
                  <a:pt x="1525423" y="1186537"/>
                  <a:pt x="1545552" y="1154906"/>
                </a:cubicBezTo>
                <a:cubicBezTo>
                  <a:pt x="1551902" y="1132681"/>
                  <a:pt x="1559931" y="1110868"/>
                  <a:pt x="1564602" y="1088231"/>
                </a:cubicBezTo>
                <a:cubicBezTo>
                  <a:pt x="1575516" y="1035340"/>
                  <a:pt x="1577246" y="995294"/>
                  <a:pt x="1581271" y="942975"/>
                </a:cubicBezTo>
                <a:cubicBezTo>
                  <a:pt x="1582858" y="899319"/>
                  <a:pt x="1583905" y="855639"/>
                  <a:pt x="1586033" y="812006"/>
                </a:cubicBezTo>
                <a:cubicBezTo>
                  <a:pt x="1588326" y="764993"/>
                  <a:pt x="1595462" y="732785"/>
                  <a:pt x="1588414" y="685800"/>
                </a:cubicBezTo>
                <a:cubicBezTo>
                  <a:pt x="1586664" y="674130"/>
                  <a:pt x="1581614" y="663100"/>
                  <a:pt x="1576508" y="652462"/>
                </a:cubicBezTo>
                <a:cubicBezTo>
                  <a:pt x="1558295" y="614518"/>
                  <a:pt x="1507668" y="571673"/>
                  <a:pt x="1483639" y="552450"/>
                </a:cubicBezTo>
                <a:cubicBezTo>
                  <a:pt x="1447535" y="523567"/>
                  <a:pt x="1410000" y="495878"/>
                  <a:pt x="1369339" y="473869"/>
                </a:cubicBezTo>
                <a:cubicBezTo>
                  <a:pt x="1274858" y="422728"/>
                  <a:pt x="1232228" y="414283"/>
                  <a:pt x="1140739" y="388144"/>
                </a:cubicBezTo>
                <a:cubicBezTo>
                  <a:pt x="1120895" y="375444"/>
                  <a:pt x="1100413" y="363690"/>
                  <a:pt x="1081208" y="350044"/>
                </a:cubicBezTo>
                <a:cubicBezTo>
                  <a:pt x="1043595" y="323319"/>
                  <a:pt x="970100" y="241420"/>
                  <a:pt x="959764" y="226219"/>
                </a:cubicBezTo>
                <a:cubicBezTo>
                  <a:pt x="930067" y="182547"/>
                  <a:pt x="918073" y="159397"/>
                  <a:pt x="881183" y="123825"/>
                </a:cubicBezTo>
                <a:cubicBezTo>
                  <a:pt x="867361" y="110497"/>
                  <a:pt x="819194" y="80579"/>
                  <a:pt x="807364" y="73819"/>
                </a:cubicBezTo>
                <a:cubicBezTo>
                  <a:pt x="745164" y="38276"/>
                  <a:pt x="818457" y="85978"/>
                  <a:pt x="771646" y="54769"/>
                </a:cubicBezTo>
                <a:cubicBezTo>
                  <a:pt x="768942" y="50713"/>
                  <a:pt x="762692" y="41053"/>
                  <a:pt x="759739" y="38100"/>
                </a:cubicBezTo>
                <a:cubicBezTo>
                  <a:pt x="756933" y="35294"/>
                  <a:pt x="753313" y="33435"/>
                  <a:pt x="750214" y="30956"/>
                </a:cubicBezTo>
                <a:cubicBezTo>
                  <a:pt x="749338" y="30255"/>
                  <a:pt x="760930" y="31353"/>
                  <a:pt x="747833" y="2619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7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8" grpId="0" animBg="1"/>
      <p:bldP spid="19" grpId="0" animBg="1"/>
      <p:bldP spid="24" grpId="0"/>
      <p:bldP spid="25" grpId="0"/>
      <p:bldP spid="30" grpId="0"/>
      <p:bldP spid="31" grpId="0"/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8D272-6377-2141-143D-7E9FACA31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1362" y="6356352"/>
            <a:ext cx="512437" cy="365125"/>
          </a:xfrm>
        </p:spPr>
        <p:txBody>
          <a:bodyPr/>
          <a:lstStyle/>
          <a:p>
            <a:fld id="{3DBF2EE4-5CDD-4DA2-BAFC-CFC0AFCFC0F6}" type="slidenum">
              <a:rPr lang="en-US" smtClean="0"/>
              <a:t>45</a:t>
            </a:fld>
            <a:endParaRPr lang="en-US"/>
          </a:p>
        </p:txBody>
      </p:sp>
      <p:sp>
        <p:nvSpPr>
          <p:cNvPr id="5" name="文本框 10">
            <a:extLst>
              <a:ext uri="{FF2B5EF4-FFF2-40B4-BE49-F238E27FC236}">
                <a16:creationId xmlns:a16="http://schemas.microsoft.com/office/drawing/2014/main" id="{BD034CB5-2E55-0DDE-1815-CD5B055C9E6D}"/>
              </a:ext>
            </a:extLst>
          </p:cNvPr>
          <p:cNvSpPr txBox="1"/>
          <p:nvPr/>
        </p:nvSpPr>
        <p:spPr>
          <a:xfrm>
            <a:off x="2604391" y="6129829"/>
            <a:ext cx="589880" cy="53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对象 11">
            <a:extLst>
              <a:ext uri="{FF2B5EF4-FFF2-40B4-BE49-F238E27FC236}">
                <a16:creationId xmlns:a16="http://schemas.microsoft.com/office/drawing/2014/main" id="{78C39CAD-69D7-3BBB-AE4B-B2A60601C0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20898" y="3543579"/>
          <a:ext cx="1286502" cy="2446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1150151" imgH="2130316" progId="ChemDraw.Document.6.0">
                  <p:embed/>
                </p:oleObj>
              </mc:Choice>
              <mc:Fallback>
                <p:oleObj name="CS ChemDraw Drawing" r:id="rId2" imgW="1150151" imgH="2130316" progId="ChemDraw.Document.6.0">
                  <p:embed/>
                  <p:pic>
                    <p:nvPicPr>
                      <p:cNvPr id="6" name="对象 11">
                        <a:extLst>
                          <a:ext uri="{FF2B5EF4-FFF2-40B4-BE49-F238E27FC236}">
                            <a16:creationId xmlns:a16="http://schemas.microsoft.com/office/drawing/2014/main" id="{78C39CAD-69D7-3BBB-AE4B-B2A60601C0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20898" y="3543579"/>
                        <a:ext cx="1286502" cy="24469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13">
            <a:extLst>
              <a:ext uri="{FF2B5EF4-FFF2-40B4-BE49-F238E27FC236}">
                <a16:creationId xmlns:a16="http://schemas.microsoft.com/office/drawing/2014/main" id="{21C0D6DE-02CA-191D-0014-58E8E28D2B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29095" y="3927295"/>
          <a:ext cx="2047143" cy="218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1522224" imgH="1624242" progId="ChemDraw.Document.6.0">
                  <p:embed/>
                </p:oleObj>
              </mc:Choice>
              <mc:Fallback>
                <p:oleObj name="CS ChemDraw Drawing" r:id="rId4" imgW="1522224" imgH="1624242" progId="ChemDraw.Document.6.0">
                  <p:embed/>
                  <p:pic>
                    <p:nvPicPr>
                      <p:cNvPr id="7" name="对象 13">
                        <a:extLst>
                          <a:ext uri="{FF2B5EF4-FFF2-40B4-BE49-F238E27FC236}">
                            <a16:creationId xmlns:a16="http://schemas.microsoft.com/office/drawing/2014/main" id="{21C0D6DE-02CA-191D-0014-58E8E28D2B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29095" y="3927295"/>
                        <a:ext cx="2047143" cy="2183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14">
            <a:extLst>
              <a:ext uri="{FF2B5EF4-FFF2-40B4-BE49-F238E27FC236}">
                <a16:creationId xmlns:a16="http://schemas.microsoft.com/office/drawing/2014/main" id="{B3AF4930-C845-4FD2-24F8-06E27919AA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0000"/>
          <a:stretch/>
        </p:blipFill>
        <p:spPr>
          <a:xfrm>
            <a:off x="8001069" y="5919181"/>
            <a:ext cx="2789276" cy="256502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CFA6ED4B-622A-1C17-4199-EAB203FAFC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0000"/>
          <a:stretch/>
        </p:blipFill>
        <p:spPr>
          <a:xfrm>
            <a:off x="4851732" y="5919181"/>
            <a:ext cx="2789276" cy="256502"/>
          </a:xfrm>
          <a:prstGeom prst="rect">
            <a:avLst/>
          </a:prstGeom>
        </p:spPr>
      </p:pic>
      <p:graphicFrame>
        <p:nvGraphicFramePr>
          <p:cNvPr id="10" name="对象 16">
            <a:extLst>
              <a:ext uri="{FF2B5EF4-FFF2-40B4-BE49-F238E27FC236}">
                <a16:creationId xmlns:a16="http://schemas.microsoft.com/office/drawing/2014/main" id="{528F5441-2A25-7646-6623-1DF779B5EC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34433" y="4090098"/>
          <a:ext cx="1852849" cy="1930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7" imgW="1398726" imgH="1456734" progId="ChemDraw.Document.6.0">
                  <p:embed/>
                </p:oleObj>
              </mc:Choice>
              <mc:Fallback>
                <p:oleObj name="CS ChemDraw Drawing" r:id="rId7" imgW="1398726" imgH="1456734" progId="ChemDraw.Document.6.0">
                  <p:embed/>
                  <p:pic>
                    <p:nvPicPr>
                      <p:cNvPr id="10" name="对象 16">
                        <a:extLst>
                          <a:ext uri="{FF2B5EF4-FFF2-40B4-BE49-F238E27FC236}">
                            <a16:creationId xmlns:a16="http://schemas.microsoft.com/office/drawing/2014/main" id="{528F5441-2A25-7646-6623-1DF779B5EC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34433" y="4090098"/>
                        <a:ext cx="1852849" cy="1930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图片 17">
            <a:extLst>
              <a:ext uri="{FF2B5EF4-FFF2-40B4-BE49-F238E27FC236}">
                <a16:creationId xmlns:a16="http://schemas.microsoft.com/office/drawing/2014/main" id="{EB30105D-1611-C7AA-AED2-4EE1B62DB7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0000"/>
          <a:stretch/>
        </p:blipFill>
        <p:spPr>
          <a:xfrm>
            <a:off x="1401654" y="5919181"/>
            <a:ext cx="2789276" cy="256502"/>
          </a:xfrm>
          <a:prstGeom prst="rect">
            <a:avLst/>
          </a:prstGeom>
        </p:spPr>
      </p:pic>
      <p:sp>
        <p:nvSpPr>
          <p:cNvPr id="12" name="文本框 18">
            <a:extLst>
              <a:ext uri="{FF2B5EF4-FFF2-40B4-BE49-F238E27FC236}">
                <a16:creationId xmlns:a16="http://schemas.microsoft.com/office/drawing/2014/main" id="{39187896-0672-5D5B-A7B0-296460BBDC67}"/>
              </a:ext>
            </a:extLst>
          </p:cNvPr>
          <p:cNvSpPr txBox="1"/>
          <p:nvPr/>
        </p:nvSpPr>
        <p:spPr>
          <a:xfrm>
            <a:off x="5989584" y="6129829"/>
            <a:ext cx="589880" cy="53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文本框 19">
            <a:extLst>
              <a:ext uri="{FF2B5EF4-FFF2-40B4-BE49-F238E27FC236}">
                <a16:creationId xmlns:a16="http://schemas.microsoft.com/office/drawing/2014/main" id="{806E54C9-6212-47BE-DAD7-6ACA5B4CBF60}"/>
              </a:ext>
            </a:extLst>
          </p:cNvPr>
          <p:cNvSpPr txBox="1"/>
          <p:nvPr/>
        </p:nvSpPr>
        <p:spPr>
          <a:xfrm>
            <a:off x="9241112" y="6129829"/>
            <a:ext cx="589880" cy="53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FB392F0-4013-5A2A-28BD-5C2BD84A0E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73939" y="909770"/>
          <a:ext cx="2076053" cy="2281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9" imgW="1701784" imgH="1869880" progId="ChemDraw.Document.6.0">
                  <p:embed/>
                </p:oleObj>
              </mc:Choice>
              <mc:Fallback>
                <p:oleObj name="CS ChemDraw Drawing" r:id="rId9" imgW="1701784" imgH="1869880" progId="ChemDraw.Document.6.0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2FB392F0-4013-5A2A-28BD-5C2BD84A0E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473939" y="909770"/>
                        <a:ext cx="2076053" cy="2281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7635926-3E14-D004-B369-F06D4467D1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40516" y="909770"/>
          <a:ext cx="2076053" cy="2281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1" imgW="1702194" imgH="1869470" progId="ChemDraw.Document.6.0">
                  <p:embed/>
                </p:oleObj>
              </mc:Choice>
              <mc:Fallback>
                <p:oleObj name="CS ChemDraw Drawing" r:id="rId11" imgW="1702194" imgH="1869470" progId="ChemDraw.Document.6.0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7635926-3E14-D004-B369-F06D4467D1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40516" y="909770"/>
                        <a:ext cx="2076053" cy="2281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C4EC523-81B4-1FE7-2D00-82D53DFC73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72171" y="769205"/>
          <a:ext cx="2252286" cy="2649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3" imgW="1846774" imgH="2171222" progId="ChemDraw.Document.6.0">
                  <p:embed/>
                </p:oleObj>
              </mc:Choice>
              <mc:Fallback>
                <p:oleObj name="CS ChemDraw Drawing" r:id="rId13" imgW="1846774" imgH="2171222" progId="ChemDraw.Document.6.0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AC4EC523-81B4-1FE7-2D00-82D53DFC73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872171" y="769205"/>
                        <a:ext cx="2252286" cy="2649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1">
            <a:extLst>
              <a:ext uri="{FF2B5EF4-FFF2-40B4-BE49-F238E27FC236}">
                <a16:creationId xmlns:a16="http://schemas.microsoft.com/office/drawing/2014/main" id="{72613AFC-96D9-1C92-B068-C21AF567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Strategic Surface Binding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6E25BC-F4A5-DC34-DA21-4D4908F5560D}"/>
              </a:ext>
            </a:extLst>
          </p:cNvPr>
          <p:cNvSpPr txBox="1"/>
          <p:nvPr/>
        </p:nvSpPr>
        <p:spPr>
          <a:xfrm>
            <a:off x="186291" y="1988909"/>
            <a:ext cx="19165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Source Sans Pro" panose="020B0503030403020204" pitchFamily="34" charset="0"/>
              </a:rPr>
              <a:t>Constable et al. </a:t>
            </a:r>
            <a:r>
              <a:rPr lang="en-US" sz="1400" i="1" dirty="0">
                <a:effectLst/>
                <a:latin typeface="Source Sans Pro" panose="020B0503030403020204" pitchFamily="34" charset="0"/>
              </a:rPr>
              <a:t>Dalton Trans.</a:t>
            </a:r>
            <a:r>
              <a:rPr lang="en-US" sz="1400" i="0" dirty="0">
                <a:effectLst/>
                <a:latin typeface="Source Sans Pro" panose="020B0503030403020204" pitchFamily="34" charset="0"/>
              </a:rPr>
              <a:t> </a:t>
            </a:r>
            <a:r>
              <a:rPr lang="en-US" sz="1400" b="1" i="0" dirty="0">
                <a:effectLst/>
                <a:latin typeface="Source Sans Pro" panose="020B0503030403020204" pitchFamily="34" charset="0"/>
              </a:rPr>
              <a:t>2009</a:t>
            </a:r>
            <a:r>
              <a:rPr lang="en-US" sz="1400" b="0" i="0" dirty="0">
                <a:effectLst/>
                <a:latin typeface="Source Sans Pro" panose="020B0503030403020204" pitchFamily="34" charset="0"/>
              </a:rPr>
              <a:t>, 6634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6409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B1ED6DC-7889-2792-3892-C287F48F34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63409" y="881147"/>
          <a:ext cx="1494182" cy="1641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1701784" imgH="1869880" progId="ChemDraw.Document.6.0">
                  <p:embed/>
                </p:oleObj>
              </mc:Choice>
              <mc:Fallback>
                <p:oleObj name="CS ChemDraw Drawing" r:id="rId3" imgW="1701784" imgH="1869880" progId="ChemDraw.Document.6.0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B1ED6DC-7889-2792-3892-C287F48F34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63409" y="881147"/>
                        <a:ext cx="1494182" cy="1641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0276564-544E-4B4C-A6E4-70DF3AAB81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07809" y="866633"/>
          <a:ext cx="1494182" cy="1641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1702194" imgH="1869470" progId="ChemDraw.Document.6.0">
                  <p:embed/>
                </p:oleObj>
              </mc:Choice>
              <mc:Fallback>
                <p:oleObj name="CS ChemDraw Drawing" r:id="rId5" imgW="1702194" imgH="1869470" progId="ChemDraw.Document.6.0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0276564-544E-4B4C-A6E4-70DF3AAB8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07809" y="866633"/>
                        <a:ext cx="1494182" cy="1641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56F76BF-3E3D-6525-A8B3-3E09674944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58872" y="780172"/>
          <a:ext cx="1621020" cy="1906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7" imgW="1846774" imgH="2171222" progId="ChemDraw.Document.6.0">
                  <p:embed/>
                </p:oleObj>
              </mc:Choice>
              <mc:Fallback>
                <p:oleObj name="CS ChemDraw Drawing" r:id="rId7" imgW="1846774" imgH="2171222" progId="ChemDraw.Document.6.0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056F76BF-3E3D-6525-A8B3-3E09674944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58872" y="780172"/>
                        <a:ext cx="1621020" cy="1906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31E7863-22EF-E02F-0D8C-408AEDE2DB63}"/>
              </a:ext>
            </a:extLst>
          </p:cNvPr>
          <p:cNvSpPr txBox="1"/>
          <p:nvPr/>
        </p:nvSpPr>
        <p:spPr>
          <a:xfrm>
            <a:off x="144689" y="3170518"/>
            <a:ext cx="172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MeOH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16BF8-8EA7-EE53-ED63-1063FA575755}"/>
              </a:ext>
            </a:extLst>
          </p:cNvPr>
          <p:cNvSpPr txBox="1"/>
          <p:nvPr/>
        </p:nvSpPr>
        <p:spPr>
          <a:xfrm>
            <a:off x="122917" y="5057877"/>
            <a:ext cx="1318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 ZrO</a:t>
            </a:r>
            <a:r>
              <a:rPr lang="en-US" sz="2400" baseline="-25000" dirty="0"/>
              <a:t>2</a:t>
            </a:r>
            <a:r>
              <a:rPr lang="en-US" sz="2400" dirty="0"/>
              <a:t> in MeOH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B3B4C66-E935-BCE9-BC14-26E8AD441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Transient Absorption</a:t>
            </a:r>
          </a:p>
        </p:txBody>
      </p:sp>
      <p:graphicFrame>
        <p:nvGraphicFramePr>
          <p:cNvPr id="13" name="对象 11">
            <a:extLst>
              <a:ext uri="{FF2B5EF4-FFF2-40B4-BE49-F238E27FC236}">
                <a16:creationId xmlns:a16="http://schemas.microsoft.com/office/drawing/2014/main" id="{21F7CD74-598F-EFF7-B59C-1C8600653D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29274" y="2474660"/>
          <a:ext cx="2743200" cy="2099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9" imgW="3920760" imgH="3000960" progId="Origin50.Graph">
                  <p:embed/>
                </p:oleObj>
              </mc:Choice>
              <mc:Fallback>
                <p:oleObj name="Graph" r:id="rId9" imgW="3920760" imgH="3000960" progId="Origin50.Graph">
                  <p:embed/>
                  <p:pic>
                    <p:nvPicPr>
                      <p:cNvPr id="13" name="对象 11">
                        <a:extLst>
                          <a:ext uri="{FF2B5EF4-FFF2-40B4-BE49-F238E27FC236}">
                            <a16:creationId xmlns:a16="http://schemas.microsoft.com/office/drawing/2014/main" id="{21F7CD74-598F-EFF7-B59C-1C8600653D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29274" y="2474660"/>
                        <a:ext cx="2743200" cy="2099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id="{FA5363F6-7961-E18B-8A2B-58E0662DEE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24007" y="4515734"/>
          <a:ext cx="2743200" cy="2099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1" imgW="3920760" imgH="3000960" progId="Origin50.Graph">
                  <p:embed/>
                </p:oleObj>
              </mc:Choice>
              <mc:Fallback>
                <p:oleObj name="Graph" r:id="rId11" imgW="3920760" imgH="3000960" progId="Origin50.Graph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id="{FA5363F6-7961-E18B-8A2B-58E0662DEE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124007" y="4515734"/>
                        <a:ext cx="2743200" cy="2099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4912CC15-F0DC-504F-1752-0D55F32AC4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64300" y="2472973"/>
          <a:ext cx="2764375" cy="2115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3" imgW="3920760" imgH="3000960" progId="Origin50.Graph">
                  <p:embed/>
                </p:oleObj>
              </mc:Choice>
              <mc:Fallback>
                <p:oleObj name="Graph" r:id="rId13" imgW="3920760" imgH="3000960" progId="Origin50.Graph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:a16="http://schemas.microsoft.com/office/drawing/2014/main" id="{4912CC15-F0DC-504F-1752-0D55F32AC4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364300" y="2472973"/>
                        <a:ext cx="2764375" cy="21152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id="{842EB95D-928D-4126-E5BE-0961ACCF8E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74977" y="4518720"/>
          <a:ext cx="2739295" cy="2096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5" imgW="3920760" imgH="3000960" progId="Origin50.Graph">
                  <p:embed/>
                </p:oleObj>
              </mc:Choice>
              <mc:Fallback>
                <p:oleObj name="Graph" r:id="rId15" imgW="3920760" imgH="3000960" progId="Origin50.Graph">
                  <p:embed/>
                  <p:pic>
                    <p:nvPicPr>
                      <p:cNvPr id="16" name="对象 15">
                        <a:extLst>
                          <a:ext uri="{FF2B5EF4-FFF2-40B4-BE49-F238E27FC236}">
                            <a16:creationId xmlns:a16="http://schemas.microsoft.com/office/drawing/2014/main" id="{842EB95D-928D-4126-E5BE-0961ACCF8E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374977" y="4518720"/>
                        <a:ext cx="2739295" cy="2096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id="{FB3D185D-07C9-6C33-286B-5DC0B6754B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91416" y="4525670"/>
          <a:ext cx="2743200" cy="2099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7" imgW="3920760" imgH="3000960" progId="Origin50.Graph">
                  <p:embed/>
                </p:oleObj>
              </mc:Choice>
              <mc:Fallback>
                <p:oleObj name="Graph" r:id="rId17" imgW="3920760" imgH="3000960" progId="Origin50.Graph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:a16="http://schemas.microsoft.com/office/drawing/2014/main" id="{FB3D185D-07C9-6C33-286B-5DC0B6754B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491416" y="4525670"/>
                        <a:ext cx="2743200" cy="2099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>
            <a:extLst>
              <a:ext uri="{FF2B5EF4-FFF2-40B4-BE49-F238E27FC236}">
                <a16:creationId xmlns:a16="http://schemas.microsoft.com/office/drawing/2014/main" id="{60F17AD9-198E-C968-EA30-05BE2F0C50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84755" y="2472973"/>
          <a:ext cx="2764375" cy="2115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9" imgW="3920760" imgH="3000960" progId="Origin50.Graph">
                  <p:embed/>
                </p:oleObj>
              </mc:Choice>
              <mc:Fallback>
                <p:oleObj name="Graph" r:id="rId19" imgW="3920760" imgH="3000960" progId="Origin50.Graph">
                  <p:embed/>
                  <p:pic>
                    <p:nvPicPr>
                      <p:cNvPr id="18" name="对象 17">
                        <a:extLst>
                          <a:ext uri="{FF2B5EF4-FFF2-40B4-BE49-F238E27FC236}">
                            <a16:creationId xmlns:a16="http://schemas.microsoft.com/office/drawing/2014/main" id="{60F17AD9-198E-C968-EA30-05BE2F0C50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484755" y="2472973"/>
                        <a:ext cx="2764375" cy="21152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文本框 10">
            <a:extLst>
              <a:ext uri="{FF2B5EF4-FFF2-40B4-BE49-F238E27FC236}">
                <a16:creationId xmlns:a16="http://schemas.microsoft.com/office/drawing/2014/main" id="{D53A6D6D-8550-3184-2A02-7C35E5722912}"/>
              </a:ext>
            </a:extLst>
          </p:cNvPr>
          <p:cNvSpPr txBox="1"/>
          <p:nvPr/>
        </p:nvSpPr>
        <p:spPr>
          <a:xfrm>
            <a:off x="2003067" y="1583775"/>
            <a:ext cx="589880" cy="53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B1483742-4059-1D02-26A1-5B928CE18824}"/>
              </a:ext>
            </a:extLst>
          </p:cNvPr>
          <p:cNvSpPr txBox="1"/>
          <p:nvPr/>
        </p:nvSpPr>
        <p:spPr>
          <a:xfrm>
            <a:off x="4531704" y="1594836"/>
            <a:ext cx="589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文本框 19">
            <a:extLst>
              <a:ext uri="{FF2B5EF4-FFF2-40B4-BE49-F238E27FC236}">
                <a16:creationId xmlns:a16="http://schemas.microsoft.com/office/drawing/2014/main" id="{611B2FC6-0719-2CAF-C8FF-FD792507EFD6}"/>
              </a:ext>
            </a:extLst>
          </p:cNvPr>
          <p:cNvSpPr txBox="1"/>
          <p:nvPr/>
        </p:nvSpPr>
        <p:spPr>
          <a:xfrm>
            <a:off x="7445922" y="1590914"/>
            <a:ext cx="589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D0A1F8DD-C6A5-B7B6-2C25-157B6B474D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24008" y="2472791"/>
          <a:ext cx="2790407" cy="2099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1" imgW="3901320" imgH="2935800" progId="Origin50.Graph">
                  <p:embed/>
                </p:oleObj>
              </mc:Choice>
              <mc:Fallback>
                <p:oleObj name="Graph" r:id="rId21" imgW="3901320" imgH="2935800" progId="Origin50.Graph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D0A1F8DD-C6A5-B7B6-2C25-157B6B474D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9624008" y="2472791"/>
                        <a:ext cx="2790407" cy="2099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A3E6A195-7502-BA48-E779-99F43F33FF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24454" y="4511964"/>
          <a:ext cx="2790406" cy="2099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3" imgW="3901320" imgH="2935800" progId="Origin50.Graph">
                  <p:embed/>
                </p:oleObj>
              </mc:Choice>
              <mc:Fallback>
                <p:oleObj name="Graph" r:id="rId23" imgW="3901320" imgH="2935800" progId="Origin50.Graph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A3E6A195-7502-BA48-E779-99F43F33FF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9624454" y="4511964"/>
                        <a:ext cx="2790406" cy="20990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3F14E6B-5FC5-5F28-4C44-9885DB004486}"/>
              </a:ext>
            </a:extLst>
          </p:cNvPr>
          <p:cNvSpPr txBox="1"/>
          <p:nvPr/>
        </p:nvSpPr>
        <p:spPr>
          <a:xfrm>
            <a:off x="250137" y="3558305"/>
            <a:ext cx="1133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ymbol" panose="05050102010706020507" pitchFamily="18" charset="2"/>
              </a:rPr>
              <a:t>l</a:t>
            </a:r>
            <a:r>
              <a:rPr lang="en-US" sz="1400" baseline="-25000" dirty="0"/>
              <a:t>ex</a:t>
            </a:r>
            <a:r>
              <a:rPr lang="en-US" sz="1400" dirty="0"/>
              <a:t> = 500 nm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D25AEB-2C6C-9146-CF34-39025F7A6D5A}"/>
              </a:ext>
            </a:extLst>
          </p:cNvPr>
          <p:cNvSpPr txBox="1"/>
          <p:nvPr/>
        </p:nvSpPr>
        <p:spPr>
          <a:xfrm>
            <a:off x="10537764" y="2448390"/>
            <a:ext cx="1004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ymbol" panose="05050102010706020507" pitchFamily="18" charset="2"/>
              </a:rPr>
              <a:t>l</a:t>
            </a:r>
            <a:r>
              <a:rPr lang="en-US" sz="1100" baseline="-25000" dirty="0"/>
              <a:t>abs</a:t>
            </a:r>
            <a:r>
              <a:rPr lang="en-US" sz="1100" dirty="0"/>
              <a:t> = 690 nm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B4A4D4-C629-8E00-3373-A847A8E5ED05}"/>
              </a:ext>
            </a:extLst>
          </p:cNvPr>
          <p:cNvSpPr txBox="1"/>
          <p:nvPr/>
        </p:nvSpPr>
        <p:spPr>
          <a:xfrm>
            <a:off x="242801" y="5734985"/>
            <a:ext cx="1133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ymbol" panose="05050102010706020507" pitchFamily="18" charset="2"/>
              </a:rPr>
              <a:t>l</a:t>
            </a:r>
            <a:r>
              <a:rPr lang="en-US" sz="1400" baseline="-25000" dirty="0"/>
              <a:t>ex</a:t>
            </a:r>
            <a:r>
              <a:rPr lang="en-US" sz="1400" dirty="0"/>
              <a:t> = 500 nm</a:t>
            </a:r>
          </a:p>
        </p:txBody>
      </p:sp>
    </p:spTree>
    <p:extLst>
      <p:ext uri="{BB962C8B-B14F-4D97-AF65-F5344CB8AC3E}">
        <p14:creationId xmlns:p14="http://schemas.microsoft.com/office/powerpoint/2010/main" val="14436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2468D-4D22-18A0-060B-CDEC17C5E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058" y="6356352"/>
            <a:ext cx="454742" cy="365125"/>
          </a:xfrm>
        </p:spPr>
        <p:txBody>
          <a:bodyPr/>
          <a:lstStyle/>
          <a:p>
            <a:fld id="{3DBF2EE4-5CDD-4DA2-BAFC-CFC0AFCFC0F6}" type="slidenum">
              <a:rPr lang="en-US" smtClean="0"/>
              <a:t>47</a:t>
            </a:fld>
            <a:endParaRPr lang="en-US" dirty="0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66B4BF9-EEE1-F3A4-BCC6-F406618D2C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84030" y="3642515"/>
          <a:ext cx="4109772" cy="3091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901320" imgH="2935800" progId="Origin50.Graph">
                  <p:embed/>
                </p:oleObj>
              </mc:Choice>
              <mc:Fallback>
                <p:oleObj name="Graph" r:id="rId2" imgW="3901320" imgH="2935800" progId="Origin50.Graph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66B4BF9-EEE1-F3A4-BCC6-F406618D2C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84030" y="3642515"/>
                        <a:ext cx="4109772" cy="3091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4931F666-199C-D718-DF96-5577D638B8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81629" y="3641425"/>
          <a:ext cx="4087908" cy="3075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01320" imgH="2935800" progId="Origin50.Graph">
                  <p:embed/>
                </p:oleObj>
              </mc:Choice>
              <mc:Fallback>
                <p:oleObj name="Graph" r:id="rId4" imgW="3901320" imgH="2935800" progId="Origin50.Graph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4931F666-199C-D718-DF96-5577D638B8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81629" y="3641425"/>
                        <a:ext cx="4087908" cy="3075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le 1">
            <a:extLst>
              <a:ext uri="{FF2B5EF4-FFF2-40B4-BE49-F238E27FC236}">
                <a16:creationId xmlns:a16="http://schemas.microsoft.com/office/drawing/2014/main" id="{3DA35A8C-04F2-E789-D1D4-F715670E0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Decay Kinetics</a:t>
            </a: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402A4BD5-D180-3376-AD9E-6515E65D83AD}"/>
              </a:ext>
            </a:extLst>
          </p:cNvPr>
          <p:cNvSpPr txBox="1"/>
          <p:nvPr/>
        </p:nvSpPr>
        <p:spPr>
          <a:xfrm>
            <a:off x="2639533" y="3395314"/>
            <a:ext cx="589880" cy="53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5" name="对象 11">
            <a:extLst>
              <a:ext uri="{FF2B5EF4-FFF2-40B4-BE49-F238E27FC236}">
                <a16:creationId xmlns:a16="http://schemas.microsoft.com/office/drawing/2014/main" id="{AD26615C-B771-CD2C-6377-56129F292F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56040" y="809064"/>
          <a:ext cx="1286502" cy="2446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1150151" imgH="2130316" progId="ChemDraw.Document.6.0">
                  <p:embed/>
                </p:oleObj>
              </mc:Choice>
              <mc:Fallback>
                <p:oleObj name="CS ChemDraw Drawing" r:id="rId6" imgW="1150151" imgH="2130316" progId="ChemDraw.Document.6.0">
                  <p:embed/>
                  <p:pic>
                    <p:nvPicPr>
                      <p:cNvPr id="15" name="对象 11">
                        <a:extLst>
                          <a:ext uri="{FF2B5EF4-FFF2-40B4-BE49-F238E27FC236}">
                            <a16:creationId xmlns:a16="http://schemas.microsoft.com/office/drawing/2014/main" id="{AD26615C-B771-CD2C-6377-56129F292F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56040" y="809064"/>
                        <a:ext cx="1286502" cy="24469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3">
            <a:extLst>
              <a:ext uri="{FF2B5EF4-FFF2-40B4-BE49-F238E27FC236}">
                <a16:creationId xmlns:a16="http://schemas.microsoft.com/office/drawing/2014/main" id="{76FBEFF2-D904-B880-C5F1-63D8B4CD11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64237" y="1192780"/>
          <a:ext cx="2047143" cy="218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8" imgW="1522224" imgH="1624242" progId="ChemDraw.Document.6.0">
                  <p:embed/>
                </p:oleObj>
              </mc:Choice>
              <mc:Fallback>
                <p:oleObj name="CS ChemDraw Drawing" r:id="rId8" imgW="1522224" imgH="1624242" progId="ChemDraw.Document.6.0">
                  <p:embed/>
                  <p:pic>
                    <p:nvPicPr>
                      <p:cNvPr id="16" name="对象 13">
                        <a:extLst>
                          <a:ext uri="{FF2B5EF4-FFF2-40B4-BE49-F238E27FC236}">
                            <a16:creationId xmlns:a16="http://schemas.microsoft.com/office/drawing/2014/main" id="{76FBEFF2-D904-B880-C5F1-63D8B4CD11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64237" y="1192780"/>
                        <a:ext cx="2047143" cy="2183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图片 14">
            <a:extLst>
              <a:ext uri="{FF2B5EF4-FFF2-40B4-BE49-F238E27FC236}">
                <a16:creationId xmlns:a16="http://schemas.microsoft.com/office/drawing/2014/main" id="{D21CF621-44BE-498C-0AA3-CAA5572A61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0000"/>
          <a:stretch/>
        </p:blipFill>
        <p:spPr>
          <a:xfrm>
            <a:off x="8036211" y="3184666"/>
            <a:ext cx="2789276" cy="256502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39A80A87-0CBD-1FFF-18AF-26C7659746C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0000"/>
          <a:stretch/>
        </p:blipFill>
        <p:spPr>
          <a:xfrm>
            <a:off x="4886874" y="3184666"/>
            <a:ext cx="2789276" cy="256502"/>
          </a:xfrm>
          <a:prstGeom prst="rect">
            <a:avLst/>
          </a:prstGeom>
        </p:spPr>
      </p:pic>
      <p:graphicFrame>
        <p:nvGraphicFramePr>
          <p:cNvPr id="20" name="对象 16">
            <a:extLst>
              <a:ext uri="{FF2B5EF4-FFF2-40B4-BE49-F238E27FC236}">
                <a16:creationId xmlns:a16="http://schemas.microsoft.com/office/drawing/2014/main" id="{753717A0-C9BB-3808-D4D1-BCC2E590A7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26807" y="1357698"/>
          <a:ext cx="1852849" cy="1930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1" imgW="1398726" imgH="1456734" progId="ChemDraw.Document.6.0">
                  <p:embed/>
                </p:oleObj>
              </mc:Choice>
              <mc:Fallback>
                <p:oleObj name="CS ChemDraw Drawing" r:id="rId11" imgW="1398726" imgH="1456734" progId="ChemDraw.Document.6.0">
                  <p:embed/>
                  <p:pic>
                    <p:nvPicPr>
                      <p:cNvPr id="20" name="对象 16">
                        <a:extLst>
                          <a:ext uri="{FF2B5EF4-FFF2-40B4-BE49-F238E27FC236}">
                            <a16:creationId xmlns:a16="http://schemas.microsoft.com/office/drawing/2014/main" id="{753717A0-C9BB-3808-D4D1-BCC2E590A7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26807" y="1357698"/>
                        <a:ext cx="1852849" cy="1930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图片 17">
            <a:extLst>
              <a:ext uri="{FF2B5EF4-FFF2-40B4-BE49-F238E27FC236}">
                <a16:creationId xmlns:a16="http://schemas.microsoft.com/office/drawing/2014/main" id="{C0DB69AD-87F6-31CF-694B-32697BD2ED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0000"/>
          <a:stretch/>
        </p:blipFill>
        <p:spPr>
          <a:xfrm>
            <a:off x="1436796" y="3184666"/>
            <a:ext cx="2789276" cy="256502"/>
          </a:xfrm>
          <a:prstGeom prst="rect">
            <a:avLst/>
          </a:prstGeom>
        </p:spPr>
      </p:pic>
      <p:sp>
        <p:nvSpPr>
          <p:cNvPr id="22" name="文本框 18">
            <a:extLst>
              <a:ext uri="{FF2B5EF4-FFF2-40B4-BE49-F238E27FC236}">
                <a16:creationId xmlns:a16="http://schemas.microsoft.com/office/drawing/2014/main" id="{1F167E96-56A1-01D4-691B-5B4B77159FAF}"/>
              </a:ext>
            </a:extLst>
          </p:cNvPr>
          <p:cNvSpPr txBox="1"/>
          <p:nvPr/>
        </p:nvSpPr>
        <p:spPr>
          <a:xfrm>
            <a:off x="6024726" y="3395314"/>
            <a:ext cx="589880" cy="53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文本框 19">
            <a:extLst>
              <a:ext uri="{FF2B5EF4-FFF2-40B4-BE49-F238E27FC236}">
                <a16:creationId xmlns:a16="http://schemas.microsoft.com/office/drawing/2014/main" id="{2478BD89-DCBC-8C99-F529-BFC723DCCAB2}"/>
              </a:ext>
            </a:extLst>
          </p:cNvPr>
          <p:cNvSpPr txBox="1"/>
          <p:nvPr/>
        </p:nvSpPr>
        <p:spPr>
          <a:xfrm>
            <a:off x="9276254" y="3395314"/>
            <a:ext cx="589880" cy="53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32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8D272-6377-2141-143D-7E9FACA31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1362" y="6356352"/>
            <a:ext cx="512437" cy="365125"/>
          </a:xfrm>
        </p:spPr>
        <p:txBody>
          <a:bodyPr/>
          <a:lstStyle/>
          <a:p>
            <a:fld id="{3DBF2EE4-5CDD-4DA2-BAFC-CFC0AFCFC0F6}" type="slidenum">
              <a:rPr lang="en-US" smtClean="0"/>
              <a:t>48</a:t>
            </a:fld>
            <a:endParaRPr lang="en-US"/>
          </a:p>
        </p:txBody>
      </p:sp>
      <p:sp>
        <p:nvSpPr>
          <p:cNvPr id="5" name="文本框 10">
            <a:extLst>
              <a:ext uri="{FF2B5EF4-FFF2-40B4-BE49-F238E27FC236}">
                <a16:creationId xmlns:a16="http://schemas.microsoft.com/office/drawing/2014/main" id="{BD034CB5-2E55-0DDE-1815-CD5B055C9E6D}"/>
              </a:ext>
            </a:extLst>
          </p:cNvPr>
          <p:cNvSpPr txBox="1"/>
          <p:nvPr/>
        </p:nvSpPr>
        <p:spPr>
          <a:xfrm>
            <a:off x="2604391" y="6129829"/>
            <a:ext cx="589880" cy="53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对象 11">
            <a:extLst>
              <a:ext uri="{FF2B5EF4-FFF2-40B4-BE49-F238E27FC236}">
                <a16:creationId xmlns:a16="http://schemas.microsoft.com/office/drawing/2014/main" id="{78C39CAD-69D7-3BBB-AE4B-B2A60601C0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20898" y="3543579"/>
          <a:ext cx="1286502" cy="2446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1150151" imgH="2130316" progId="ChemDraw.Document.6.0">
                  <p:embed/>
                </p:oleObj>
              </mc:Choice>
              <mc:Fallback>
                <p:oleObj name="CS ChemDraw Drawing" r:id="rId2" imgW="1150151" imgH="2130316" progId="ChemDraw.Document.6.0">
                  <p:embed/>
                  <p:pic>
                    <p:nvPicPr>
                      <p:cNvPr id="6" name="对象 11">
                        <a:extLst>
                          <a:ext uri="{FF2B5EF4-FFF2-40B4-BE49-F238E27FC236}">
                            <a16:creationId xmlns:a16="http://schemas.microsoft.com/office/drawing/2014/main" id="{78C39CAD-69D7-3BBB-AE4B-B2A60601C0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20898" y="3543579"/>
                        <a:ext cx="1286502" cy="24469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13">
            <a:extLst>
              <a:ext uri="{FF2B5EF4-FFF2-40B4-BE49-F238E27FC236}">
                <a16:creationId xmlns:a16="http://schemas.microsoft.com/office/drawing/2014/main" id="{21C0D6DE-02CA-191D-0014-58E8E28D2B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29095" y="3927295"/>
          <a:ext cx="2047143" cy="218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1522224" imgH="1624242" progId="ChemDraw.Document.6.0">
                  <p:embed/>
                </p:oleObj>
              </mc:Choice>
              <mc:Fallback>
                <p:oleObj name="CS ChemDraw Drawing" r:id="rId4" imgW="1522224" imgH="1624242" progId="ChemDraw.Document.6.0">
                  <p:embed/>
                  <p:pic>
                    <p:nvPicPr>
                      <p:cNvPr id="7" name="对象 13">
                        <a:extLst>
                          <a:ext uri="{FF2B5EF4-FFF2-40B4-BE49-F238E27FC236}">
                            <a16:creationId xmlns:a16="http://schemas.microsoft.com/office/drawing/2014/main" id="{21C0D6DE-02CA-191D-0014-58E8E28D2B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29095" y="3927295"/>
                        <a:ext cx="2047143" cy="2183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14">
            <a:extLst>
              <a:ext uri="{FF2B5EF4-FFF2-40B4-BE49-F238E27FC236}">
                <a16:creationId xmlns:a16="http://schemas.microsoft.com/office/drawing/2014/main" id="{B3AF4930-C845-4FD2-24F8-06E27919AA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0000"/>
          <a:stretch/>
        </p:blipFill>
        <p:spPr>
          <a:xfrm>
            <a:off x="8001069" y="5919181"/>
            <a:ext cx="2789276" cy="256502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CFA6ED4B-622A-1C17-4199-EAB203FAFC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0000"/>
          <a:stretch/>
        </p:blipFill>
        <p:spPr>
          <a:xfrm>
            <a:off x="4851732" y="5919181"/>
            <a:ext cx="2789276" cy="256502"/>
          </a:xfrm>
          <a:prstGeom prst="rect">
            <a:avLst/>
          </a:prstGeom>
        </p:spPr>
      </p:pic>
      <p:graphicFrame>
        <p:nvGraphicFramePr>
          <p:cNvPr id="10" name="对象 16">
            <a:extLst>
              <a:ext uri="{FF2B5EF4-FFF2-40B4-BE49-F238E27FC236}">
                <a16:creationId xmlns:a16="http://schemas.microsoft.com/office/drawing/2014/main" id="{528F5441-2A25-7646-6623-1DF779B5EC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34433" y="4090098"/>
          <a:ext cx="1852849" cy="1930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7" imgW="1398726" imgH="1456734" progId="ChemDraw.Document.6.0">
                  <p:embed/>
                </p:oleObj>
              </mc:Choice>
              <mc:Fallback>
                <p:oleObj name="CS ChemDraw Drawing" r:id="rId7" imgW="1398726" imgH="1456734" progId="ChemDraw.Document.6.0">
                  <p:embed/>
                  <p:pic>
                    <p:nvPicPr>
                      <p:cNvPr id="10" name="对象 16">
                        <a:extLst>
                          <a:ext uri="{FF2B5EF4-FFF2-40B4-BE49-F238E27FC236}">
                            <a16:creationId xmlns:a16="http://schemas.microsoft.com/office/drawing/2014/main" id="{528F5441-2A25-7646-6623-1DF779B5EC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34433" y="4090098"/>
                        <a:ext cx="1852849" cy="1930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图片 17">
            <a:extLst>
              <a:ext uri="{FF2B5EF4-FFF2-40B4-BE49-F238E27FC236}">
                <a16:creationId xmlns:a16="http://schemas.microsoft.com/office/drawing/2014/main" id="{EB30105D-1611-C7AA-AED2-4EE1B62DB7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0000"/>
          <a:stretch/>
        </p:blipFill>
        <p:spPr>
          <a:xfrm>
            <a:off x="1401654" y="5919181"/>
            <a:ext cx="2789276" cy="256502"/>
          </a:xfrm>
          <a:prstGeom prst="rect">
            <a:avLst/>
          </a:prstGeom>
        </p:spPr>
      </p:pic>
      <p:sp>
        <p:nvSpPr>
          <p:cNvPr id="12" name="文本框 18">
            <a:extLst>
              <a:ext uri="{FF2B5EF4-FFF2-40B4-BE49-F238E27FC236}">
                <a16:creationId xmlns:a16="http://schemas.microsoft.com/office/drawing/2014/main" id="{39187896-0672-5D5B-A7B0-296460BBDC67}"/>
              </a:ext>
            </a:extLst>
          </p:cNvPr>
          <p:cNvSpPr txBox="1"/>
          <p:nvPr/>
        </p:nvSpPr>
        <p:spPr>
          <a:xfrm>
            <a:off x="5989584" y="6129829"/>
            <a:ext cx="589880" cy="53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文本框 19">
            <a:extLst>
              <a:ext uri="{FF2B5EF4-FFF2-40B4-BE49-F238E27FC236}">
                <a16:creationId xmlns:a16="http://schemas.microsoft.com/office/drawing/2014/main" id="{806E54C9-6212-47BE-DAD7-6ACA5B4CBF60}"/>
              </a:ext>
            </a:extLst>
          </p:cNvPr>
          <p:cNvSpPr txBox="1"/>
          <p:nvPr/>
        </p:nvSpPr>
        <p:spPr>
          <a:xfrm>
            <a:off x="9241112" y="6129829"/>
            <a:ext cx="589880" cy="53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FB392F0-4013-5A2A-28BD-5C2BD84A0E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73939" y="909770"/>
          <a:ext cx="2076053" cy="2281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9" imgW="1701784" imgH="1869880" progId="ChemDraw.Document.6.0">
                  <p:embed/>
                </p:oleObj>
              </mc:Choice>
              <mc:Fallback>
                <p:oleObj name="CS ChemDraw Drawing" r:id="rId9" imgW="1701784" imgH="1869880" progId="ChemDraw.Document.6.0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2FB392F0-4013-5A2A-28BD-5C2BD84A0E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473939" y="909770"/>
                        <a:ext cx="2076053" cy="2281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7635926-3E14-D004-B369-F06D4467D1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40516" y="909770"/>
          <a:ext cx="2076053" cy="2281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1" imgW="1702194" imgH="1869470" progId="ChemDraw.Document.6.0">
                  <p:embed/>
                </p:oleObj>
              </mc:Choice>
              <mc:Fallback>
                <p:oleObj name="CS ChemDraw Drawing" r:id="rId11" imgW="1702194" imgH="1869470" progId="ChemDraw.Document.6.0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7635926-3E14-D004-B369-F06D4467D1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40516" y="909770"/>
                        <a:ext cx="2076053" cy="2281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C4EC523-81B4-1FE7-2D00-82D53DFC73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72171" y="769205"/>
          <a:ext cx="2252286" cy="2649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3" imgW="1846774" imgH="2171222" progId="ChemDraw.Document.6.0">
                  <p:embed/>
                </p:oleObj>
              </mc:Choice>
              <mc:Fallback>
                <p:oleObj name="CS ChemDraw Drawing" r:id="rId13" imgW="1846774" imgH="2171222" progId="ChemDraw.Document.6.0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AC4EC523-81B4-1FE7-2D00-82D53DFC73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872171" y="769205"/>
                        <a:ext cx="2252286" cy="2649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1">
            <a:extLst>
              <a:ext uri="{FF2B5EF4-FFF2-40B4-BE49-F238E27FC236}">
                <a16:creationId xmlns:a16="http://schemas.microsoft.com/office/drawing/2014/main" id="{72613AFC-96D9-1C92-B068-C21AF567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Strategic Surface Binding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B53BBCF2-3EEF-537D-5E3F-FA73BD402BA4}"/>
              </a:ext>
            </a:extLst>
          </p:cNvPr>
          <p:cNvSpPr/>
          <p:nvPr/>
        </p:nvSpPr>
        <p:spPr>
          <a:xfrm>
            <a:off x="2646183" y="2234767"/>
            <a:ext cx="1350828" cy="2789138"/>
          </a:xfrm>
          <a:prstGeom prst="arc">
            <a:avLst>
              <a:gd name="adj1" fmla="val 17247983"/>
              <a:gd name="adj2" fmla="val 4431257"/>
            </a:avLst>
          </a:prstGeom>
          <a:ln w="41275">
            <a:solidFill>
              <a:srgbClr val="7030A0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278F67-E257-BB9C-F452-B08F8CE4DBED}"/>
              </a:ext>
            </a:extLst>
          </p:cNvPr>
          <p:cNvSpPr txBox="1"/>
          <p:nvPr/>
        </p:nvSpPr>
        <p:spPr>
          <a:xfrm>
            <a:off x="4008210" y="3368901"/>
            <a:ext cx="1252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Symbol" panose="05050102010706020507" pitchFamily="18" charset="2"/>
              </a:rPr>
              <a:t>t</a:t>
            </a:r>
            <a:r>
              <a:rPr lang="en-US" sz="3200" dirty="0">
                <a:solidFill>
                  <a:srgbClr val="7030A0"/>
                </a:solidFill>
              </a:rPr>
              <a:t> = ×5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CB56F22D-363A-F677-E8E6-54E395F71EAA}"/>
              </a:ext>
            </a:extLst>
          </p:cNvPr>
          <p:cNvSpPr/>
          <p:nvPr/>
        </p:nvSpPr>
        <p:spPr>
          <a:xfrm>
            <a:off x="6012585" y="2193392"/>
            <a:ext cx="1350828" cy="2789138"/>
          </a:xfrm>
          <a:prstGeom prst="arc">
            <a:avLst>
              <a:gd name="adj1" fmla="val 17247983"/>
              <a:gd name="adj2" fmla="val 4431257"/>
            </a:avLst>
          </a:prstGeom>
          <a:ln w="41275">
            <a:solidFill>
              <a:srgbClr val="7030A0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0FC1AF-8B82-D59F-EFCB-B69375A66D4B}"/>
              </a:ext>
            </a:extLst>
          </p:cNvPr>
          <p:cNvSpPr txBox="1"/>
          <p:nvPr/>
        </p:nvSpPr>
        <p:spPr>
          <a:xfrm>
            <a:off x="7374612" y="3327526"/>
            <a:ext cx="1252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Symbol" panose="05050102010706020507" pitchFamily="18" charset="2"/>
              </a:rPr>
              <a:t>t</a:t>
            </a:r>
            <a:r>
              <a:rPr lang="en-US" sz="3200" dirty="0">
                <a:solidFill>
                  <a:srgbClr val="7030A0"/>
                </a:solidFill>
              </a:rPr>
              <a:t> = ×7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230CE2DA-ED40-F4E1-98DF-E46482DDC0FD}"/>
              </a:ext>
            </a:extLst>
          </p:cNvPr>
          <p:cNvSpPr/>
          <p:nvPr/>
        </p:nvSpPr>
        <p:spPr>
          <a:xfrm>
            <a:off x="9365315" y="2208386"/>
            <a:ext cx="1350828" cy="2789138"/>
          </a:xfrm>
          <a:prstGeom prst="arc">
            <a:avLst>
              <a:gd name="adj1" fmla="val 17247983"/>
              <a:gd name="adj2" fmla="val 4431257"/>
            </a:avLst>
          </a:prstGeom>
          <a:ln w="41275">
            <a:solidFill>
              <a:srgbClr val="7030A0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45818C-EF47-0D03-1BFA-2F30F44FFF11}"/>
              </a:ext>
            </a:extLst>
          </p:cNvPr>
          <p:cNvSpPr txBox="1"/>
          <p:nvPr/>
        </p:nvSpPr>
        <p:spPr>
          <a:xfrm>
            <a:off x="10727342" y="3342520"/>
            <a:ext cx="1464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Symbol" panose="05050102010706020507" pitchFamily="18" charset="2"/>
              </a:rPr>
              <a:t>t</a:t>
            </a:r>
            <a:r>
              <a:rPr lang="en-US" sz="3200" dirty="0">
                <a:solidFill>
                  <a:srgbClr val="7030A0"/>
                </a:solidFill>
              </a:rPr>
              <a:t> = ×20</a:t>
            </a:r>
          </a:p>
        </p:txBody>
      </p:sp>
    </p:spTree>
    <p:extLst>
      <p:ext uri="{BB962C8B-B14F-4D97-AF65-F5344CB8AC3E}">
        <p14:creationId xmlns:p14="http://schemas.microsoft.com/office/powerpoint/2010/main" val="28500332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2C3A1D89-54C0-DB52-BE2F-567F5E1BB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099" y="1678930"/>
            <a:ext cx="2782402" cy="41736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2468D-4D22-18A0-060B-CDEC17C5E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49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F49420-0BBD-E48E-ADD6-144AD993B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Moving Forward: Controlling 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CE6462-8DF7-3CF7-4D15-B9B8B788EFD9}"/>
              </a:ext>
            </a:extLst>
          </p:cNvPr>
          <p:cNvSpPr txBox="1"/>
          <p:nvPr/>
        </p:nvSpPr>
        <p:spPr>
          <a:xfrm>
            <a:off x="1" y="1678930"/>
            <a:ext cx="3979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prstClr val="black"/>
                </a:solidFill>
                <a:latin typeface="Calibri"/>
              </a:rPr>
              <a:t>Molecular Switches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E32A8F-2A4C-E9A9-E7C2-4A06B9149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29" y="4846954"/>
            <a:ext cx="3143282" cy="809366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B7D95DC-5674-7BD8-0D0C-253A188406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7810" y="2191693"/>
          <a:ext cx="3145031" cy="252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4128106" imgH="3315587" progId="ChemDraw.Document.6.0">
                  <p:embed/>
                </p:oleObj>
              </mc:Choice>
              <mc:Fallback>
                <p:oleObj name="CS ChemDraw Drawing" r:id="rId5" imgW="4128106" imgH="3315587" progId="ChemDraw.Document.6.0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B7D95DC-5674-7BD8-0D0C-253A188406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7810" y="2191693"/>
                        <a:ext cx="3145031" cy="2525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E375A4-E9C2-693F-0F7A-6C1985CDCC32}"/>
              </a:ext>
            </a:extLst>
          </p:cNvPr>
          <p:cNvCxnSpPr/>
          <p:nvPr/>
        </p:nvCxnSpPr>
        <p:spPr>
          <a:xfrm>
            <a:off x="4135120" y="986248"/>
            <a:ext cx="0" cy="55030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EF139F8-119C-0BE3-679F-594A5C42CCE2}"/>
              </a:ext>
            </a:extLst>
          </p:cNvPr>
          <p:cNvSpPr txBox="1"/>
          <p:nvPr/>
        </p:nvSpPr>
        <p:spPr>
          <a:xfrm>
            <a:off x="4506512" y="1678929"/>
            <a:ext cx="326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prstClr val="black"/>
                </a:solidFill>
                <a:latin typeface="Calibri"/>
              </a:rPr>
              <a:t>Inhibiting Distortion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2B49B7D2-BA7C-622A-11E0-05302B1AC0EA}"/>
              </a:ext>
            </a:extLst>
          </p:cNvPr>
          <p:cNvCxnSpPr/>
          <p:nvPr/>
        </p:nvCxnSpPr>
        <p:spPr>
          <a:xfrm>
            <a:off x="8148320" y="976088"/>
            <a:ext cx="0" cy="55030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55B55CD6-C288-3B9D-6474-FE0BD3DD1EA5}"/>
              </a:ext>
            </a:extLst>
          </p:cNvPr>
          <p:cNvSpPr txBox="1"/>
          <p:nvPr/>
        </p:nvSpPr>
        <p:spPr>
          <a:xfrm>
            <a:off x="8300720" y="1681776"/>
            <a:ext cx="389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prstClr val="black"/>
                </a:solidFill>
                <a:latin typeface="Calibri"/>
              </a:rPr>
              <a:t>Atomic Layer Deposition</a:t>
            </a:r>
          </a:p>
        </p:txBody>
      </p:sp>
      <p:pic>
        <p:nvPicPr>
          <p:cNvPr id="103" name="Picture 102" descr="A diagram of different types of cell membrane&#10;&#10;Description automatically generated">
            <a:extLst>
              <a:ext uri="{FF2B5EF4-FFF2-40B4-BE49-F238E27FC236}">
                <a16:creationId xmlns:a16="http://schemas.microsoft.com/office/drawing/2014/main" id="{077C5055-BFF2-7CB4-4966-72AF46ED26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790" y="2670017"/>
            <a:ext cx="3891279" cy="198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8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6">
            <a:extLst>
              <a:ext uri="{FF2B5EF4-FFF2-40B4-BE49-F238E27FC236}">
                <a16:creationId xmlns:a16="http://schemas.microsoft.com/office/drawing/2014/main" id="{40C1B046-9E33-49D6-B9D7-566241FE06DE}"/>
              </a:ext>
            </a:extLst>
          </p:cNvPr>
          <p:cNvGrpSpPr/>
          <p:nvPr/>
        </p:nvGrpSpPr>
        <p:grpSpPr>
          <a:xfrm>
            <a:off x="1994652" y="826886"/>
            <a:ext cx="4551077" cy="1970611"/>
            <a:chOff x="433127" y="2106751"/>
            <a:chExt cx="5793319" cy="2501641"/>
          </a:xfrm>
        </p:grpSpPr>
        <p:graphicFrame>
          <p:nvGraphicFramePr>
            <p:cNvPr id="7" name="Object 11">
              <a:extLst>
                <a:ext uri="{FF2B5EF4-FFF2-40B4-BE49-F238E27FC236}">
                  <a16:creationId xmlns:a16="http://schemas.microsoft.com/office/drawing/2014/main" id="{130F5739-4A28-4769-B641-2C39DC87CE6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73794" y="2822804"/>
            <a:ext cx="1286778" cy="17142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2" imgW="936821" imgH="1241730" progId="ChemDraw.Document.6.0">
                    <p:embed/>
                  </p:oleObj>
                </mc:Choice>
                <mc:Fallback>
                  <p:oleObj name="CS ChemDraw Drawing" r:id="rId2" imgW="936821" imgH="1241730" progId="ChemDraw.Document.6.0">
                    <p:embed/>
                    <p:pic>
                      <p:nvPicPr>
                        <p:cNvPr id="7" name="Object 11">
                          <a:extLst>
                            <a:ext uri="{FF2B5EF4-FFF2-40B4-BE49-F238E27FC236}">
                              <a16:creationId xmlns:a16="http://schemas.microsoft.com/office/drawing/2014/main" id="{130F5739-4A28-4769-B641-2C39DC87CE6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3794" y="2822804"/>
                          <a:ext cx="1286778" cy="17142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10">
              <a:extLst>
                <a:ext uri="{FF2B5EF4-FFF2-40B4-BE49-F238E27FC236}">
                  <a16:creationId xmlns:a16="http://schemas.microsoft.com/office/drawing/2014/main" id="{390F6CDD-5B1D-482C-902A-57FA08800CC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69773" y="2809875"/>
            <a:ext cx="1305940" cy="17330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4" imgW="938442" imgH="1264410" progId="ChemDraw.Document.6.0">
                    <p:embed/>
                  </p:oleObj>
                </mc:Choice>
                <mc:Fallback>
                  <p:oleObj name="CS ChemDraw Drawing" r:id="rId4" imgW="938442" imgH="1264410" progId="ChemDraw.Document.6.0">
                    <p:embed/>
                    <p:pic>
                      <p:nvPicPr>
                        <p:cNvPr id="8" name="Object 10">
                          <a:extLst>
                            <a:ext uri="{FF2B5EF4-FFF2-40B4-BE49-F238E27FC236}">
                              <a16:creationId xmlns:a16="http://schemas.microsoft.com/office/drawing/2014/main" id="{390F6CDD-5B1D-482C-902A-57FA08800CC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9773" y="2809875"/>
                          <a:ext cx="1305940" cy="17330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9">
              <a:extLst>
                <a:ext uri="{FF2B5EF4-FFF2-40B4-BE49-F238E27FC236}">
                  <a16:creationId xmlns:a16="http://schemas.microsoft.com/office/drawing/2014/main" id="{028AABA5-0851-4709-A932-7BA61BA6F9F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92516" y="2815771"/>
            <a:ext cx="1318466" cy="1756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6" imgW="939792" imgH="1247670" progId="ChemDraw.Document.6.0">
                    <p:embed/>
                  </p:oleObj>
                </mc:Choice>
                <mc:Fallback>
                  <p:oleObj name="CS ChemDraw Drawing" r:id="rId6" imgW="939792" imgH="1247670" progId="ChemDraw.Document.6.0">
                    <p:embed/>
                    <p:pic>
                      <p:nvPicPr>
                        <p:cNvPr id="9" name="Object 9">
                          <a:extLst>
                            <a:ext uri="{FF2B5EF4-FFF2-40B4-BE49-F238E27FC236}">
                              <a16:creationId xmlns:a16="http://schemas.microsoft.com/office/drawing/2014/main" id="{028AABA5-0851-4709-A932-7BA61BA6F9F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2516" y="2815771"/>
                          <a:ext cx="1318466" cy="17564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57">
              <a:extLst>
                <a:ext uri="{FF2B5EF4-FFF2-40B4-BE49-F238E27FC236}">
                  <a16:creationId xmlns:a16="http://schemas.microsoft.com/office/drawing/2014/main" id="{8A339112-4906-4331-A1F0-5D6787B9F9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3127" y="2106751"/>
              <a:ext cx="818984" cy="2501641"/>
              <a:chOff x="2204785" y="2875431"/>
              <a:chExt cx="233917" cy="714519"/>
            </a:xfrm>
          </p:grpSpPr>
          <p:sp>
            <p:nvSpPr>
              <p:cNvPr id="17" name="Cube 16">
                <a:extLst>
                  <a:ext uri="{FF2B5EF4-FFF2-40B4-BE49-F238E27FC236}">
                    <a16:creationId xmlns:a16="http://schemas.microsoft.com/office/drawing/2014/main" id="{1354D57E-779D-4DB2-8EF6-5C81821E47BE}"/>
                  </a:ext>
                </a:extLst>
              </p:cNvPr>
              <p:cNvSpPr/>
              <p:nvPr/>
            </p:nvSpPr>
            <p:spPr>
              <a:xfrm rot="4373614">
                <a:off x="1929589" y="3150627"/>
                <a:ext cx="714519" cy="164127"/>
              </a:xfrm>
              <a:prstGeom prst="cube">
                <a:avLst>
                  <a:gd name="adj" fmla="val 69376"/>
                </a:avLst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EB73913B-B395-4C33-85A9-A705D0E6A5AA}"/>
                  </a:ext>
                </a:extLst>
              </p:cNvPr>
              <p:cNvSpPr/>
              <p:nvPr/>
            </p:nvSpPr>
            <p:spPr>
              <a:xfrm rot="4373614">
                <a:off x="2136234" y="3204725"/>
                <a:ext cx="441989" cy="162947"/>
              </a:xfrm>
              <a:prstGeom prst="cube">
                <a:avLst>
                  <a:gd name="adj" fmla="val 69376"/>
                </a:avLst>
              </a:prstGeom>
              <a:blipFill>
                <a:blip r:embed="rId8" cstate="print"/>
                <a:tile tx="0" ty="0" sx="100000" sy="100000" flip="none" algn="tl"/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aphicFrame>
          <p:nvGraphicFramePr>
            <p:cNvPr id="11" name="Object 14">
              <a:extLst>
                <a:ext uri="{FF2B5EF4-FFF2-40B4-BE49-F238E27FC236}">
                  <a16:creationId xmlns:a16="http://schemas.microsoft.com/office/drawing/2014/main" id="{BF2ACA21-DE1A-4D68-A22D-BFC500A5102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07046" y="2771132"/>
            <a:ext cx="806305" cy="298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9" imgW="562147" imgH="208440" progId="ChemDraw.Document.6.0">
                    <p:embed/>
                  </p:oleObj>
                </mc:Choice>
                <mc:Fallback>
                  <p:oleObj name="CS ChemDraw Drawing" r:id="rId9" imgW="562147" imgH="208440" progId="ChemDraw.Document.6.0">
                    <p:embed/>
                    <p:pic>
                      <p:nvPicPr>
                        <p:cNvPr id="11" name="Object 14">
                          <a:extLst>
                            <a:ext uri="{FF2B5EF4-FFF2-40B4-BE49-F238E27FC236}">
                              <a16:creationId xmlns:a16="http://schemas.microsoft.com/office/drawing/2014/main" id="{BF2ACA21-DE1A-4D68-A22D-BFC500A5102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7046" y="2771132"/>
                          <a:ext cx="806305" cy="2982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5">
              <a:extLst>
                <a:ext uri="{FF2B5EF4-FFF2-40B4-BE49-F238E27FC236}">
                  <a16:creationId xmlns:a16="http://schemas.microsoft.com/office/drawing/2014/main" id="{A2DBC3E3-719A-44CC-9EC1-5D8E518D73C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48848" y="2779164"/>
            <a:ext cx="806178" cy="2983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1" imgW="562147" imgH="208440" progId="ChemDraw.Document.6.0">
                    <p:embed/>
                  </p:oleObj>
                </mc:Choice>
                <mc:Fallback>
                  <p:oleObj name="CS ChemDraw Drawing" r:id="rId11" imgW="562147" imgH="208440" progId="ChemDraw.Document.6.0">
                    <p:embed/>
                    <p:pic>
                      <p:nvPicPr>
                        <p:cNvPr id="12" name="Object 15">
                          <a:extLst>
                            <a:ext uri="{FF2B5EF4-FFF2-40B4-BE49-F238E27FC236}">
                              <a16:creationId xmlns:a16="http://schemas.microsoft.com/office/drawing/2014/main" id="{A2DBC3E3-719A-44CC-9EC1-5D8E518D73C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48848" y="2779164"/>
                          <a:ext cx="806178" cy="2983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D2C6DC9-99C6-4EE0-AB3F-7E2CEBC76035}"/>
                </a:ext>
              </a:extLst>
            </p:cNvPr>
            <p:cNvCxnSpPr/>
            <p:nvPr/>
          </p:nvCxnSpPr>
          <p:spPr>
            <a:xfrm flipH="1">
              <a:off x="1223238" y="2526376"/>
              <a:ext cx="379435" cy="53647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E52644-533B-4E7F-9813-0B75EEDDFBF7}"/>
                </a:ext>
              </a:extLst>
            </p:cNvPr>
            <p:cNvSpPr txBox="1"/>
            <p:nvPr/>
          </p:nvSpPr>
          <p:spPr>
            <a:xfrm>
              <a:off x="1200735" y="2116271"/>
              <a:ext cx="2014936" cy="468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NanoMO</a:t>
              </a:r>
              <a:r>
                <a: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graphicFrame>
          <p:nvGraphicFramePr>
            <p:cNvPr id="15" name="Object 67">
              <a:extLst>
                <a:ext uri="{FF2B5EF4-FFF2-40B4-BE49-F238E27FC236}">
                  <a16:creationId xmlns:a16="http://schemas.microsoft.com/office/drawing/2014/main" id="{F9D399B9-D967-4BDD-83C0-117F12E0AB6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38322" y="2703894"/>
            <a:ext cx="998834" cy="700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2" imgW="744757" imgH="522180" progId="ChemDraw.Document.6.0">
                    <p:embed/>
                  </p:oleObj>
                </mc:Choice>
                <mc:Fallback>
                  <p:oleObj name="CS ChemDraw Drawing" r:id="rId12" imgW="744757" imgH="522180" progId="ChemDraw.Document.6.0">
                    <p:embed/>
                    <p:pic>
                      <p:nvPicPr>
                        <p:cNvPr id="15" name="Object 67">
                          <a:extLst>
                            <a:ext uri="{FF2B5EF4-FFF2-40B4-BE49-F238E27FC236}">
                              <a16:creationId xmlns:a16="http://schemas.microsoft.com/office/drawing/2014/main" id="{F9D399B9-D967-4BDD-83C0-117F12E0AB6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8322" y="2703894"/>
                          <a:ext cx="998834" cy="7006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8FF8DECC-7B2A-46FC-95C9-7C933B6D930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38271" y="2813831"/>
            <a:ext cx="988175" cy="2922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4" imgW="1962516" imgH="209790" progId="ChemDraw.Document.6.0">
                    <p:embed/>
                  </p:oleObj>
                </mc:Choice>
                <mc:Fallback>
                  <p:oleObj name="CS ChemDraw Drawing" r:id="rId14" imgW="1962516" imgH="209790" progId="ChemDraw.Document.6.0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8FF8DECC-7B2A-46FC-95C9-7C933B6D930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8271" y="2813831"/>
                          <a:ext cx="988175" cy="2922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9" name="Object 10">
            <a:extLst>
              <a:ext uri="{FF2B5EF4-FFF2-40B4-BE49-F238E27FC236}">
                <a16:creationId xmlns:a16="http://schemas.microsoft.com/office/drawing/2014/main" id="{14D2CE87-B5C8-4062-B651-332BC8CFDC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08883" y="1676110"/>
          <a:ext cx="38354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6" imgW="3835618" imgH="1104300" progId="ChemDraw.Document.6.0">
                  <p:embed/>
                </p:oleObj>
              </mc:Choice>
              <mc:Fallback>
                <p:oleObj name="CS ChemDraw Drawing" r:id="rId16" imgW="3835618" imgH="1104300" progId="ChemDraw.Document.6.0">
                  <p:embed/>
                  <p:pic>
                    <p:nvPicPr>
                      <p:cNvPr id="19" name="Object 10">
                        <a:extLst>
                          <a:ext uri="{FF2B5EF4-FFF2-40B4-BE49-F238E27FC236}">
                            <a16:creationId xmlns:a16="http://schemas.microsoft.com/office/drawing/2014/main" id="{14D2CE87-B5C8-4062-B651-332BC8CFDC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883" y="1676110"/>
                        <a:ext cx="383540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CF57F517-A328-4B14-8B46-756B8A457365}"/>
              </a:ext>
            </a:extLst>
          </p:cNvPr>
          <p:cNvGrpSpPr/>
          <p:nvPr/>
        </p:nvGrpSpPr>
        <p:grpSpPr>
          <a:xfrm>
            <a:off x="95825" y="4821231"/>
            <a:ext cx="3176819" cy="1730815"/>
            <a:chOff x="-475344" y="1723572"/>
            <a:chExt cx="3176819" cy="173081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2791F6B-1F90-414A-9F9E-7B06F2A18BF6}"/>
                </a:ext>
              </a:extLst>
            </p:cNvPr>
            <p:cNvSpPr/>
            <p:nvPr/>
          </p:nvSpPr>
          <p:spPr>
            <a:xfrm>
              <a:off x="177548" y="1723572"/>
              <a:ext cx="19162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Energy/e</a:t>
              </a:r>
              <a:r>
                <a:rPr kumimoji="0" lang="en-US" sz="18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Cascade</a:t>
              </a:r>
            </a:p>
          </p:txBody>
        </p:sp>
        <p:pic>
          <p:nvPicPr>
            <p:cNvPr id="22" name="Picture 10" descr="Abstract Image">
              <a:extLst>
                <a:ext uri="{FF2B5EF4-FFF2-40B4-BE49-F238E27FC236}">
                  <a16:creationId xmlns:a16="http://schemas.microsoft.com/office/drawing/2014/main" id="{DC7EAF9E-18C0-4129-9424-92704A540F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-475344" y="2107416"/>
              <a:ext cx="3176819" cy="1346971"/>
            </a:xfrm>
            <a:prstGeom prst="rect">
              <a:avLst/>
            </a:prstGeom>
            <a:noFill/>
          </p:spPr>
        </p:pic>
      </p:grpSp>
      <p:pic>
        <p:nvPicPr>
          <p:cNvPr id="23" name="Picture 14" descr="Abstract Image">
            <a:extLst>
              <a:ext uri="{FF2B5EF4-FFF2-40B4-BE49-F238E27FC236}">
                <a16:creationId xmlns:a16="http://schemas.microsoft.com/office/drawing/2014/main" id="{936FC670-716C-4FDC-976D-E8C3E8F71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368491" y="3304314"/>
            <a:ext cx="3347793" cy="1419465"/>
          </a:xfrm>
          <a:prstGeom prst="rect">
            <a:avLst/>
          </a:prstGeom>
          <a:noFill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A3B38B8-6545-4902-818C-B0DDF44EB9DF}"/>
              </a:ext>
            </a:extLst>
          </p:cNvPr>
          <p:cNvSpPr/>
          <p:nvPr/>
        </p:nvSpPr>
        <p:spPr>
          <a:xfrm>
            <a:off x="2873614" y="2939665"/>
            <a:ext cx="1923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 e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Transfer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4A57014-CACE-48F9-9335-AF3AEA56C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19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Metal Ion-Linked Multilayer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860EF7-7BEB-4DCF-BF73-B3D0211B6A55}"/>
              </a:ext>
            </a:extLst>
          </p:cNvPr>
          <p:cNvGrpSpPr/>
          <p:nvPr/>
        </p:nvGrpSpPr>
        <p:grpSpPr>
          <a:xfrm>
            <a:off x="5483649" y="4361728"/>
            <a:ext cx="2682212" cy="2488279"/>
            <a:chOff x="9224374" y="4349853"/>
            <a:chExt cx="2682212" cy="2488279"/>
          </a:xfrm>
        </p:grpSpPr>
        <p:pic>
          <p:nvPicPr>
            <p:cNvPr id="14357" name="Picture 21" descr="JPC C">
              <a:extLst>
                <a:ext uri="{FF2B5EF4-FFF2-40B4-BE49-F238E27FC236}">
                  <a16:creationId xmlns:a16="http://schemas.microsoft.com/office/drawing/2014/main" id="{3F3C9445-015D-47FE-95D0-C62E3B5D9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4374" y="4719185"/>
              <a:ext cx="2682212" cy="2118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FB9450E-7132-40E8-BF42-3E4ED8679377}"/>
                </a:ext>
              </a:extLst>
            </p:cNvPr>
            <p:cNvSpPr/>
            <p:nvPr/>
          </p:nvSpPr>
          <p:spPr>
            <a:xfrm>
              <a:off x="9853459" y="4349853"/>
              <a:ext cx="15327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Singlet Fission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6332E29-E29D-48A9-B6DF-DB95E41D773F}"/>
              </a:ext>
            </a:extLst>
          </p:cNvPr>
          <p:cNvGrpSpPr/>
          <p:nvPr/>
        </p:nvGrpSpPr>
        <p:grpSpPr>
          <a:xfrm>
            <a:off x="8422966" y="2941680"/>
            <a:ext cx="3460554" cy="2844361"/>
            <a:chOff x="5739144" y="2941680"/>
            <a:chExt cx="3460554" cy="284436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CF06520-D396-4F54-9860-2C89C7A7E4C3}"/>
                </a:ext>
              </a:extLst>
            </p:cNvPr>
            <p:cNvSpPr/>
            <p:nvPr/>
          </p:nvSpPr>
          <p:spPr>
            <a:xfrm>
              <a:off x="6453126" y="2941680"/>
              <a:ext cx="22409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Photon Upconversion</a:t>
              </a:r>
            </a:p>
          </p:txBody>
        </p:sp>
        <p:pic>
          <p:nvPicPr>
            <p:cNvPr id="14361" name="Picture 25" descr="JMatChemA">
              <a:extLst>
                <a:ext uri="{FF2B5EF4-FFF2-40B4-BE49-F238E27FC236}">
                  <a16:creationId xmlns:a16="http://schemas.microsoft.com/office/drawing/2014/main" id="{594C74BA-5FA9-4F0F-8E95-9512DBACCA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144" y="3333896"/>
              <a:ext cx="3460554" cy="2452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928D1242-9205-4345-A5CC-2A58C1230DC0}"/>
              </a:ext>
            </a:extLst>
          </p:cNvPr>
          <p:cNvSpPr txBox="1">
            <a:spLocks/>
          </p:cNvSpPr>
          <p:nvPr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BF2EE4-5CDD-4DA2-BAFC-CFC0AFCFC0F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DC5575C-6388-E342-0651-9AE54D15D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Controlling Intermolecular Interactions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B5AC52-B224-F42A-78FA-85FC2B6D8DC1}"/>
              </a:ext>
            </a:extLst>
          </p:cNvPr>
          <p:cNvGrpSpPr/>
          <p:nvPr/>
        </p:nvGrpSpPr>
        <p:grpSpPr>
          <a:xfrm>
            <a:off x="-378034" y="811829"/>
            <a:ext cx="7163955" cy="1972971"/>
            <a:chOff x="4519086" y="921441"/>
            <a:chExt cx="7163955" cy="19729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DF6BFE-4D0B-35ED-0F87-FEB3FBA6F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48661" y="1222481"/>
              <a:ext cx="2134380" cy="167193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D80856F-3E40-B0F1-B455-767C90A09F5B}"/>
                </a:ext>
              </a:extLst>
            </p:cNvPr>
            <p:cNvGrpSpPr/>
            <p:nvPr/>
          </p:nvGrpSpPr>
          <p:grpSpPr>
            <a:xfrm>
              <a:off x="4519086" y="1270269"/>
              <a:ext cx="4814554" cy="1576355"/>
              <a:chOff x="4010127" y="1244156"/>
              <a:chExt cx="4814554" cy="1576355"/>
            </a:xfrm>
          </p:grpSpPr>
          <p:pic>
            <p:nvPicPr>
              <p:cNvPr id="11" name="Picture 10" descr="Diagram&#10;&#10;Description automatically generated">
                <a:extLst>
                  <a:ext uri="{FF2B5EF4-FFF2-40B4-BE49-F238E27FC236}">
                    <a16:creationId xmlns:a16="http://schemas.microsoft.com/office/drawing/2014/main" id="{35855406-D211-0BDD-0DBF-C36CBB2E6E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65349" y="1244156"/>
                <a:ext cx="2704110" cy="136651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A910C2-2B9D-0F23-8324-A4E9CDCF370A}"/>
                  </a:ext>
                </a:extLst>
              </p:cNvPr>
              <p:cNvSpPr txBox="1"/>
              <p:nvPr/>
            </p:nvSpPr>
            <p:spPr>
              <a:xfrm>
                <a:off x="4010127" y="2543512"/>
                <a:ext cx="48145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Glacial Indifference"/>
                  </a:rPr>
                  <a:t>Beery, D. et al. </a:t>
                </a:r>
                <a:r>
                  <a:rPr lang="en-US" sz="1200" i="1" dirty="0">
                    <a:latin typeface="Glacial Indifference"/>
                  </a:rPr>
                  <a:t>J. Mater. Chem. C. </a:t>
                </a:r>
                <a:r>
                  <a:rPr lang="en-US" sz="1200" b="1" dirty="0">
                    <a:latin typeface="Glacial Indifference"/>
                  </a:rPr>
                  <a:t>2022</a:t>
                </a:r>
                <a:r>
                  <a:rPr lang="en-US" sz="1200" dirty="0">
                    <a:latin typeface="Glacial Indifference"/>
                  </a:rPr>
                  <a:t>.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D004AD-799A-816E-5A8A-5F126C68D3EF}"/>
                </a:ext>
              </a:extLst>
            </p:cNvPr>
            <p:cNvSpPr txBox="1"/>
            <p:nvPr/>
          </p:nvSpPr>
          <p:spPr>
            <a:xfrm>
              <a:off x="8130181" y="921441"/>
              <a:ext cx="18299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 dirty="0"/>
                <a:t>Up-Conversion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243436-4301-6343-6882-94CE45FD405A}"/>
              </a:ext>
            </a:extLst>
          </p:cNvPr>
          <p:cNvGrpSpPr/>
          <p:nvPr/>
        </p:nvGrpSpPr>
        <p:grpSpPr>
          <a:xfrm>
            <a:off x="-378034" y="2770045"/>
            <a:ext cx="6849004" cy="1900742"/>
            <a:chOff x="4519086" y="2879657"/>
            <a:chExt cx="6849004" cy="190074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0639456-46FA-F489-1AE4-3553907C3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48661" y="3255140"/>
              <a:ext cx="1819429" cy="146022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6A5AFD1-3DD6-5B06-0BF8-9313D1CD0FCE}"/>
                </a:ext>
              </a:extLst>
            </p:cNvPr>
            <p:cNvGrpSpPr/>
            <p:nvPr/>
          </p:nvGrpSpPr>
          <p:grpSpPr>
            <a:xfrm>
              <a:off x="4519086" y="3190101"/>
              <a:ext cx="4814554" cy="1590298"/>
              <a:chOff x="4010127" y="3190101"/>
              <a:chExt cx="4814554" cy="159029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9F23A53-F64D-A084-573D-4A9D644E6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49698" y="3190101"/>
                <a:ext cx="1558607" cy="1366515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4752F3-82AB-AE59-46AC-0040FED4E87C}"/>
                  </a:ext>
                </a:extLst>
              </p:cNvPr>
              <p:cNvSpPr txBox="1"/>
              <p:nvPr/>
            </p:nvSpPr>
            <p:spPr>
              <a:xfrm>
                <a:off x="4010127" y="4503400"/>
                <a:ext cx="48145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Glacial Indifference"/>
                  </a:rPr>
                  <a:t>Myong, M. S., et al. </a:t>
                </a:r>
                <a:r>
                  <a:rPr lang="en-US" sz="1200" i="1" dirty="0">
                    <a:latin typeface="Glacial Indifference"/>
                  </a:rPr>
                  <a:t>J. Phys. Chem. C.</a:t>
                </a:r>
                <a:r>
                  <a:rPr lang="en-US" sz="1200" dirty="0">
                    <a:latin typeface="Glacial Indifference"/>
                  </a:rPr>
                  <a:t> </a:t>
                </a:r>
                <a:r>
                  <a:rPr lang="en-US" sz="1200" b="1" dirty="0">
                    <a:latin typeface="Glacial Indifference"/>
                  </a:rPr>
                  <a:t>2021</a:t>
                </a:r>
                <a:r>
                  <a:rPr lang="en-US" sz="1200" dirty="0">
                    <a:latin typeface="Glacial Indifference"/>
                  </a:rPr>
                  <a:t>.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B32664-80C6-56E6-C9EA-C320BBDFF85B}"/>
                </a:ext>
              </a:extLst>
            </p:cNvPr>
            <p:cNvSpPr txBox="1"/>
            <p:nvPr/>
          </p:nvSpPr>
          <p:spPr>
            <a:xfrm>
              <a:off x="7980473" y="2879657"/>
              <a:ext cx="21293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 dirty="0"/>
                <a:t>Excimer Emission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C06FCF-A26F-654C-7A51-FAB054A4B4BA}"/>
              </a:ext>
            </a:extLst>
          </p:cNvPr>
          <p:cNvGrpSpPr/>
          <p:nvPr/>
        </p:nvGrpSpPr>
        <p:grpSpPr>
          <a:xfrm>
            <a:off x="-378034" y="4776106"/>
            <a:ext cx="6996488" cy="1966980"/>
            <a:chOff x="4519086" y="4885718"/>
            <a:chExt cx="6996488" cy="196698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C244624-6600-DC9E-7945-BA0E27B21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48661" y="5322602"/>
              <a:ext cx="1966913" cy="1460219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A53E5CA-7FCA-42C2-8D92-466F9BD1E236}"/>
                </a:ext>
              </a:extLst>
            </p:cNvPr>
            <p:cNvGrpSpPr/>
            <p:nvPr/>
          </p:nvGrpSpPr>
          <p:grpSpPr>
            <a:xfrm>
              <a:off x="4519086" y="5252725"/>
              <a:ext cx="4814554" cy="1599973"/>
              <a:chOff x="4010127" y="5252725"/>
              <a:chExt cx="4814554" cy="1599973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E6D7B6-FEE9-17B1-6D1E-1AF4D70C0DF9}"/>
                  </a:ext>
                </a:extLst>
              </p:cNvPr>
              <p:cNvSpPr txBox="1"/>
              <p:nvPr/>
            </p:nvSpPr>
            <p:spPr>
              <a:xfrm>
                <a:off x="4010127" y="6575699"/>
                <a:ext cx="48145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Glacial Indifference"/>
                  </a:rPr>
                  <a:t>Bae, Y. J., et al. </a:t>
                </a:r>
                <a:r>
                  <a:rPr lang="en-US" sz="1200" i="1" dirty="0">
                    <a:latin typeface="Glacial Indifference"/>
                  </a:rPr>
                  <a:t>J. Am. Chem. Soc. </a:t>
                </a:r>
                <a:r>
                  <a:rPr lang="en-US" sz="1200" b="1" dirty="0">
                    <a:latin typeface="Glacial Indifference"/>
                  </a:rPr>
                  <a:t>2018</a:t>
                </a:r>
                <a:r>
                  <a:rPr lang="en-US" sz="1200" dirty="0">
                    <a:latin typeface="Glacial Indifference"/>
                  </a:rPr>
                  <a:t>.</a:t>
                </a:r>
              </a:p>
            </p:txBody>
          </p:sp>
          <p:pic>
            <p:nvPicPr>
              <p:cNvPr id="24" name="Picture 23" descr="Chart&#10;&#10;Description automatically generated">
                <a:extLst>
                  <a:ext uri="{FF2B5EF4-FFF2-40B4-BE49-F238E27FC236}">
                    <a16:creationId xmlns:a16="http://schemas.microsoft.com/office/drawing/2014/main" id="{090DE957-E4D0-D922-9A97-5C51A0C17F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96305" y="5252725"/>
                <a:ext cx="3042198" cy="1366515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4151638-F3C8-ED4F-9664-C7B4C8292A1A}"/>
                </a:ext>
              </a:extLst>
            </p:cNvPr>
            <p:cNvSpPr txBox="1"/>
            <p:nvPr/>
          </p:nvSpPr>
          <p:spPr>
            <a:xfrm>
              <a:off x="7980473" y="4885718"/>
              <a:ext cx="21293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 dirty="0"/>
                <a:t>Singlet Fission</a:t>
              </a:r>
            </a:p>
          </p:txBody>
        </p:sp>
      </p:grpSp>
      <p:pic>
        <p:nvPicPr>
          <p:cNvPr id="25" name="Picture 24" descr="A diagram of different types of cell membrane&#10;&#10;Description automatically generated">
            <a:extLst>
              <a:ext uri="{FF2B5EF4-FFF2-40B4-BE49-F238E27FC236}">
                <a16:creationId xmlns:a16="http://schemas.microsoft.com/office/drawing/2014/main" id="{6801A3E4-CD72-2E52-A005-CBE3DE13E5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1" y="1551669"/>
            <a:ext cx="4384039" cy="223187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96E1F05-63E1-9BC5-4B61-89458A1A0CEB}"/>
              </a:ext>
            </a:extLst>
          </p:cNvPr>
          <p:cNvCxnSpPr>
            <a:cxnSpLocks/>
          </p:cNvCxnSpPr>
          <p:nvPr/>
        </p:nvCxnSpPr>
        <p:spPr>
          <a:xfrm>
            <a:off x="6806241" y="922475"/>
            <a:ext cx="0" cy="57507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graph of a graph of different cycles of alo&#10;&#10;Description automatically generated">
            <a:extLst>
              <a:ext uri="{FF2B5EF4-FFF2-40B4-BE49-F238E27FC236}">
                <a16:creationId xmlns:a16="http://schemas.microsoft.com/office/drawing/2014/main" id="{F0A89BCD-2C97-4115-97D1-38F062C1E4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092" y="4390652"/>
            <a:ext cx="2522195" cy="1949480"/>
          </a:xfrm>
          <a:prstGeom prst="rect">
            <a:avLst/>
          </a:prstGeom>
        </p:spPr>
      </p:pic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427489D8-D0B5-B2CA-D552-75B189ADE1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038812"/>
              </p:ext>
            </p:extLst>
          </p:nvPr>
        </p:nvGraphicFramePr>
        <p:xfrm>
          <a:off x="9566287" y="4390652"/>
          <a:ext cx="2522973" cy="1949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1" imgW="4023360" imgH="3108960" progId="Origin50.Graph">
                  <p:embed/>
                </p:oleObj>
              </mc:Choice>
              <mc:Fallback>
                <p:oleObj name="Graph" r:id="rId11" imgW="4023360" imgH="3108960" progId="Origin50.Graph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B527D1CB-60BE-0D7B-8787-97D36597AE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566287" y="4390652"/>
                        <a:ext cx="2522973" cy="1949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96C9A1A5-3FA5-96B0-4186-F3F955DD3061}"/>
              </a:ext>
            </a:extLst>
          </p:cNvPr>
          <p:cNvSpPr txBox="1"/>
          <p:nvPr/>
        </p:nvSpPr>
        <p:spPr>
          <a:xfrm>
            <a:off x="7640320" y="1255425"/>
            <a:ext cx="389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prstClr val="black"/>
                </a:solidFill>
                <a:latin typeface="Calibri"/>
              </a:rPr>
              <a:t>Atomic Layer Deposition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007914-C81E-BC14-1071-D6668594ACA3}"/>
              </a:ext>
            </a:extLst>
          </p:cNvPr>
          <p:cNvSpPr txBox="1"/>
          <p:nvPr/>
        </p:nvSpPr>
        <p:spPr>
          <a:xfrm>
            <a:off x="7546119" y="4238251"/>
            <a:ext cx="159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Emission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1F0A99-96CC-417B-5FB9-DA48AF415334}"/>
              </a:ext>
            </a:extLst>
          </p:cNvPr>
          <p:cNvSpPr txBox="1"/>
          <p:nvPr/>
        </p:nvSpPr>
        <p:spPr>
          <a:xfrm>
            <a:off x="9474715" y="4242020"/>
            <a:ext cx="265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Transient Absorption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D014F8-EEFE-A5B0-DE7E-C690DF6EF78A}"/>
              </a:ext>
            </a:extLst>
          </p:cNvPr>
          <p:cNvSpPr txBox="1"/>
          <p:nvPr/>
        </p:nvSpPr>
        <p:spPr>
          <a:xfrm>
            <a:off x="7632995" y="3664944"/>
            <a:ext cx="38145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Knorr et. al. </a:t>
            </a:r>
            <a:r>
              <a:rPr lang="en-US" sz="1600" i="1" dirty="0"/>
              <a:t>Molecules</a:t>
            </a:r>
            <a:r>
              <a:rPr lang="en-US" sz="1600" dirty="0"/>
              <a:t> </a:t>
            </a:r>
            <a:r>
              <a:rPr lang="en-US" sz="1600" b="1" dirty="0"/>
              <a:t>2023</a:t>
            </a:r>
            <a:r>
              <a:rPr lang="en-US" sz="1600" dirty="0"/>
              <a:t>, 28, 4835.</a:t>
            </a:r>
          </a:p>
        </p:txBody>
      </p:sp>
    </p:spTree>
    <p:extLst>
      <p:ext uri="{BB962C8B-B14F-4D97-AF65-F5344CB8AC3E}">
        <p14:creationId xmlns:p14="http://schemas.microsoft.com/office/powerpoint/2010/main" val="213843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9038B7-F053-4DEC-ADFD-B97948E4E73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205" y="937246"/>
            <a:ext cx="2971130" cy="2647163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F666542-1A1E-4C63-A8E6-466C8ACC5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Conclusions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7D20A8-B2D9-4F9A-91D2-21056D85ECD4}"/>
              </a:ext>
            </a:extLst>
          </p:cNvPr>
          <p:cNvSpPr/>
          <p:nvPr/>
        </p:nvSpPr>
        <p:spPr>
          <a:xfrm>
            <a:off x="358984" y="945228"/>
            <a:ext cx="7983289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marR="0" lvl="0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TTA-UC Emission</a:t>
            </a:r>
          </a:p>
          <a:p>
            <a:pPr marL="6858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On ZrO</a:t>
            </a:r>
            <a:r>
              <a:rPr lang="en-US" sz="20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: Blue to green upconversion</a:t>
            </a:r>
          </a:p>
          <a:p>
            <a:pPr marL="6858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Quadratic to Linear Behavior</a:t>
            </a:r>
            <a:endParaRPr lang="en-US" sz="2000" baseline="30000" dirty="0">
              <a:solidFill>
                <a:prstClr val="black"/>
              </a:solidFill>
              <a:latin typeface="Calibri"/>
            </a:endParaRPr>
          </a:p>
          <a:p>
            <a:pPr marL="225425" marR="0" lvl="0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TTA-UC Solar Cell</a:t>
            </a:r>
          </a:p>
          <a:p>
            <a:pPr marL="6858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Improvements with component selection</a:t>
            </a:r>
          </a:p>
          <a:p>
            <a:pPr marL="6858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J</a:t>
            </a:r>
            <a:r>
              <a:rPr lang="en-US" sz="2000" baseline="-25000" dirty="0">
                <a:solidFill>
                  <a:prstClr val="black"/>
                </a:solidFill>
                <a:latin typeface="Calibri"/>
              </a:rPr>
              <a:t>UC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up to 315 </a:t>
            </a:r>
            <a:r>
              <a:rPr lang="en-US" sz="2000" dirty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A/cm</a:t>
            </a:r>
            <a:r>
              <a:rPr lang="en-US" sz="2000" baseline="30000" dirty="0">
                <a:solidFill>
                  <a:prstClr val="black"/>
                </a:solidFill>
                <a:latin typeface="Calibri"/>
              </a:rPr>
              <a:t>2</a:t>
            </a:r>
          </a:p>
          <a:p>
            <a:pPr marL="6858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Structure matters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5425" marR="0" lvl="0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Determine Structure (polarized ATR)</a:t>
            </a:r>
          </a:p>
          <a:p>
            <a:pPr marL="685800" lvl="1" indent="-285750">
              <a:spcAft>
                <a:spcPts val="120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prstClr val="black"/>
                </a:solidFill>
              </a:rPr>
              <a:t>1</a:t>
            </a:r>
            <a:r>
              <a:rPr lang="en-US" sz="2000" baseline="30000" dirty="0">
                <a:solidFill>
                  <a:prstClr val="black"/>
                </a:solidFill>
              </a:rPr>
              <a:t>st</a:t>
            </a:r>
            <a:r>
              <a:rPr lang="en-US" sz="2000" dirty="0">
                <a:solidFill>
                  <a:prstClr val="black"/>
                </a:solidFill>
              </a:rPr>
              <a:t> layer orientation is </a:t>
            </a:r>
            <a:r>
              <a:rPr lang="en-US" sz="2000" dirty="0" err="1">
                <a:solidFill>
                  <a:prstClr val="black"/>
                </a:solidFill>
              </a:rPr>
              <a:t>MO</a:t>
            </a:r>
            <a:r>
              <a:rPr lang="en-US" sz="2000" baseline="-25000" dirty="0" err="1">
                <a:solidFill>
                  <a:prstClr val="black"/>
                </a:solidFill>
              </a:rPr>
              <a:t>x</a:t>
            </a:r>
            <a:r>
              <a:rPr lang="en-US" sz="2000" dirty="0">
                <a:solidFill>
                  <a:prstClr val="black"/>
                </a:solidFill>
              </a:rPr>
              <a:t> independent</a:t>
            </a:r>
          </a:p>
          <a:p>
            <a:pPr marL="685800" lvl="1" indent="-285750">
              <a:spcAft>
                <a:spcPts val="120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prstClr val="black"/>
                </a:solidFill>
              </a:rPr>
              <a:t>2</a:t>
            </a:r>
            <a:r>
              <a:rPr lang="en-US" sz="2000" baseline="30000" dirty="0">
                <a:solidFill>
                  <a:prstClr val="black"/>
                </a:solidFill>
              </a:rPr>
              <a:t>nd</a:t>
            </a:r>
            <a:r>
              <a:rPr lang="en-US" sz="2000" dirty="0">
                <a:solidFill>
                  <a:prstClr val="black"/>
                </a:solidFill>
              </a:rPr>
              <a:t> layer dependent on metal and binding group</a:t>
            </a:r>
          </a:p>
          <a:p>
            <a:pPr marL="685800" lvl="1" indent="-285750">
              <a:spcAft>
                <a:spcPts val="240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prstClr val="black"/>
                </a:solidFill>
              </a:rPr>
              <a:t>Reasonable agreement between ATR and Theory (MM)</a:t>
            </a:r>
          </a:p>
          <a:p>
            <a:pPr marL="225425" marR="0" lvl="0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Efforts to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Control Structure are underway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2717273-6875-4E94-A365-90292113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F2EE4-5CDD-4DA2-BAFC-CFC0AFCFC0F6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" descr="http://photobiology.info/Jones_files/Jones-Figure6.png">
            <a:extLst>
              <a:ext uri="{FF2B5EF4-FFF2-40B4-BE49-F238E27FC236}">
                <a16:creationId xmlns:a16="http://schemas.microsoft.com/office/drawing/2014/main" id="{194BE80E-7001-382D-9F14-838F604FF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9145" y="3662619"/>
            <a:ext cx="4130854" cy="26937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11264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222A70F-B617-4457-A906-033A7F45E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19" y="-228600"/>
            <a:ext cx="10515600" cy="1325563"/>
          </a:xfrm>
        </p:spPr>
        <p:txBody>
          <a:bodyPr>
            <a:normAutofit/>
          </a:bodyPr>
          <a:lstStyle/>
          <a:p>
            <a:pPr>
              <a:tabLst>
                <a:tab pos="2803525" algn="l"/>
              </a:tabLst>
            </a:pPr>
            <a:r>
              <a:rPr lang="en-US" sz="3600" dirty="0"/>
              <a:t>Other Projects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50E0A16-14BD-1298-B564-55B32FD124DB}"/>
              </a:ext>
            </a:extLst>
          </p:cNvPr>
          <p:cNvGrpSpPr/>
          <p:nvPr/>
        </p:nvGrpSpPr>
        <p:grpSpPr>
          <a:xfrm>
            <a:off x="-274896" y="795141"/>
            <a:ext cx="7169181" cy="3128257"/>
            <a:chOff x="5181537" y="795141"/>
            <a:chExt cx="7169181" cy="3128257"/>
          </a:xfrm>
        </p:grpSpPr>
        <p:pic>
          <p:nvPicPr>
            <p:cNvPr id="46" name="Picture 3">
              <a:extLst>
                <a:ext uri="{FF2B5EF4-FFF2-40B4-BE49-F238E27FC236}">
                  <a16:creationId xmlns:a16="http://schemas.microsoft.com/office/drawing/2014/main" id="{5BEF8BA0-5682-4B78-AB4B-185C4DAB5E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91325" y="1273549"/>
              <a:ext cx="2744781" cy="2649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E36C8B7-6525-4AAC-99B1-F8824D19CDF7}"/>
                </a:ext>
              </a:extLst>
            </p:cNvPr>
            <p:cNvGrpSpPr/>
            <p:nvPr/>
          </p:nvGrpSpPr>
          <p:grpSpPr>
            <a:xfrm>
              <a:off x="8329724" y="1818103"/>
              <a:ext cx="3616378" cy="1568302"/>
              <a:chOff x="4101305" y="4406099"/>
              <a:chExt cx="4723142" cy="1943353"/>
            </a:xfrm>
          </p:grpSpPr>
          <p:graphicFrame>
            <p:nvGraphicFramePr>
              <p:cNvPr id="48" name="Object 5">
                <a:extLst>
                  <a:ext uri="{FF2B5EF4-FFF2-40B4-BE49-F238E27FC236}">
                    <a16:creationId xmlns:a16="http://schemas.microsoft.com/office/drawing/2014/main" id="{7011E870-B4C4-4EFC-962F-CEF51EDB38B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94481" y="4407682"/>
              <a:ext cx="1706563" cy="11541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S ChemDraw Drawing" r:id="rId3" imgW="1706700" imgH="1154790" progId="ChemDraw.Document.6.0">
                      <p:embed/>
                    </p:oleObj>
                  </mc:Choice>
                  <mc:Fallback>
                    <p:oleObj name="CS ChemDraw Drawing" r:id="rId3" imgW="1706700" imgH="1154790" progId="ChemDraw.Document.6.0">
                      <p:embed/>
                      <p:pic>
                        <p:nvPicPr>
                          <p:cNvPr id="48" name="Object 5">
                            <a:extLst>
                              <a:ext uri="{FF2B5EF4-FFF2-40B4-BE49-F238E27FC236}">
                                <a16:creationId xmlns:a16="http://schemas.microsoft.com/office/drawing/2014/main" id="{7011E870-B4C4-4EFC-962F-CEF51EDB38B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94481" y="4407682"/>
                            <a:ext cx="1706563" cy="11541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D733180-12D4-412D-84B0-730D9985AD3F}"/>
                  </a:ext>
                </a:extLst>
              </p:cNvPr>
              <p:cNvSpPr/>
              <p:nvPr/>
            </p:nvSpPr>
            <p:spPr>
              <a:xfrm>
                <a:off x="7201024" y="5545933"/>
                <a:ext cx="1156080" cy="6483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/>
                  <a:t>68% de</a:t>
                </a:r>
              </a:p>
              <a:p>
                <a:pPr algn="ctr"/>
                <a:r>
                  <a:rPr lang="en-US" sz="1400" dirty="0"/>
                  <a:t>86% yield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0DC00D6-0A45-403D-AC9A-A88236A9BA71}"/>
                  </a:ext>
                </a:extLst>
              </p:cNvPr>
              <p:cNvSpPr/>
              <p:nvPr/>
            </p:nvSpPr>
            <p:spPr>
              <a:xfrm>
                <a:off x="4101305" y="5540287"/>
                <a:ext cx="2286809" cy="809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/>
                  <a:t>50:50, R:S BINOL</a:t>
                </a:r>
              </a:p>
              <a:p>
                <a:pPr algn="ctr"/>
                <a:r>
                  <a:rPr lang="en-US" sz="1400" dirty="0" err="1"/>
                  <a:t>Boc</a:t>
                </a:r>
                <a:r>
                  <a:rPr lang="en-US" sz="1400" dirty="0"/>
                  <a:t>-D-</a:t>
                </a:r>
                <a:r>
                  <a:rPr lang="en-US" sz="1400" dirty="0" err="1"/>
                  <a:t>Proline</a:t>
                </a:r>
                <a:endParaRPr lang="en-US" sz="1400" dirty="0"/>
              </a:p>
            </p:txBody>
          </p:sp>
          <p:graphicFrame>
            <p:nvGraphicFramePr>
              <p:cNvPr id="51" name="Object 4">
                <a:extLst>
                  <a:ext uri="{FF2B5EF4-FFF2-40B4-BE49-F238E27FC236}">
                    <a16:creationId xmlns:a16="http://schemas.microsoft.com/office/drawing/2014/main" id="{7FBA7A8E-A99D-4BDF-B4A9-52ABFBDB56E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449547" y="4406099"/>
              <a:ext cx="2374900" cy="11588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S ChemDraw Drawing" r:id="rId5" imgW="2375549" imgH="1159380" progId="ChemDraw.Document.6.0">
                      <p:embed/>
                    </p:oleObj>
                  </mc:Choice>
                  <mc:Fallback>
                    <p:oleObj name="CS ChemDraw Drawing" r:id="rId5" imgW="2375549" imgH="1159380" progId="ChemDraw.Document.6.0">
                      <p:embed/>
                      <p:pic>
                        <p:nvPicPr>
                          <p:cNvPr id="51" name="Object 4">
                            <a:extLst>
                              <a:ext uri="{FF2B5EF4-FFF2-40B4-BE49-F238E27FC236}">
                                <a16:creationId xmlns:a16="http://schemas.microsoft.com/office/drawing/2014/main" id="{7FBA7A8E-A99D-4BDF-B4A9-52ABFBDB56E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449547" y="4406099"/>
                            <a:ext cx="2374900" cy="11588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351EF99-0708-406D-9D7E-480C10B1AD8E}"/>
                </a:ext>
              </a:extLst>
            </p:cNvPr>
            <p:cNvSpPr txBox="1"/>
            <p:nvPr/>
          </p:nvSpPr>
          <p:spPr>
            <a:xfrm>
              <a:off x="5181537" y="795141"/>
              <a:ext cx="71691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u="sng" dirty="0"/>
                <a:t>ES Proton Transfer Catalysis/Enrichment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F5984D2E-1D51-4AE4-8EB7-A3204FE0C67D}"/>
              </a:ext>
            </a:extLst>
          </p:cNvPr>
          <p:cNvSpPr txBox="1"/>
          <p:nvPr/>
        </p:nvSpPr>
        <p:spPr>
          <a:xfrm>
            <a:off x="684602" y="3920478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Photomechanical Polymers</a:t>
            </a:r>
          </a:p>
        </p:txBody>
      </p:sp>
      <p:pic>
        <p:nvPicPr>
          <p:cNvPr id="54" name="Picture 53" descr="Diagram&#10;&#10;Description automatically generated">
            <a:extLst>
              <a:ext uri="{FF2B5EF4-FFF2-40B4-BE49-F238E27FC236}">
                <a16:creationId xmlns:a16="http://schemas.microsoft.com/office/drawing/2014/main" id="{65467E5F-32EC-4B0E-AE98-64A87762B4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648" y="4406477"/>
            <a:ext cx="2506635" cy="2273851"/>
          </a:xfrm>
          <a:prstGeom prst="rect">
            <a:avLst/>
          </a:prstGeom>
        </p:spPr>
      </p:pic>
      <p:pic>
        <p:nvPicPr>
          <p:cNvPr id="1029" name="Picture 5" descr="JCE">
            <a:extLst>
              <a:ext uri="{FF2B5EF4-FFF2-40B4-BE49-F238E27FC236}">
                <a16:creationId xmlns:a16="http://schemas.microsoft.com/office/drawing/2014/main" id="{CB154AE3-7F37-4458-BB3D-2441C702B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99" y="4499346"/>
            <a:ext cx="476250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8C68371-D8EB-4E29-937F-1FAA70A7E727}"/>
              </a:ext>
            </a:extLst>
          </p:cNvPr>
          <p:cNvSpPr txBox="1"/>
          <p:nvPr/>
        </p:nvSpPr>
        <p:spPr>
          <a:xfrm>
            <a:off x="5498248" y="3917983"/>
            <a:ext cx="7169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Using IRT and CCT to Analyze Exams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FE13FD6-1702-4D4A-ACA9-6D5C91C3D5EA}"/>
              </a:ext>
            </a:extLst>
          </p:cNvPr>
          <p:cNvGrpSpPr/>
          <p:nvPr/>
        </p:nvGrpSpPr>
        <p:grpSpPr>
          <a:xfrm>
            <a:off x="186050" y="4812204"/>
            <a:ext cx="3052450" cy="1460255"/>
            <a:chOff x="6671898" y="1388914"/>
            <a:chExt cx="4589462" cy="1947007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50FA6E1-06E2-41CA-BD9A-A6D8B735D460}"/>
                </a:ext>
              </a:extLst>
            </p:cNvPr>
            <p:cNvGrpSpPr/>
            <p:nvPr/>
          </p:nvGrpSpPr>
          <p:grpSpPr>
            <a:xfrm>
              <a:off x="6671898" y="1388914"/>
              <a:ext cx="4589462" cy="1947007"/>
              <a:chOff x="16054129" y="30574354"/>
              <a:chExt cx="6978573" cy="2960550"/>
            </a:xfrm>
          </p:grpSpPr>
          <p:sp>
            <p:nvSpPr>
              <p:cNvPr id="60" name="Rounded Rectangle 29">
                <a:extLst>
                  <a:ext uri="{FF2B5EF4-FFF2-40B4-BE49-F238E27FC236}">
                    <a16:creationId xmlns:a16="http://schemas.microsoft.com/office/drawing/2014/main" id="{E50A248A-6AAD-4571-9D2B-A7BEE95D94F8}"/>
                  </a:ext>
                </a:extLst>
              </p:cNvPr>
              <p:cNvSpPr/>
              <p:nvPr/>
            </p:nvSpPr>
            <p:spPr>
              <a:xfrm>
                <a:off x="16054129" y="30574354"/>
                <a:ext cx="6978573" cy="2958267"/>
              </a:xfrm>
              <a:prstGeom prst="roundRect">
                <a:avLst/>
              </a:prstGeom>
              <a:solidFill>
                <a:srgbClr val="040404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123D7FF1-8128-45B6-9F79-F5BC56CC4E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200" t="27861" r="42986" b="39120"/>
              <a:stretch/>
            </p:blipFill>
            <p:spPr>
              <a:xfrm>
                <a:off x="16691482" y="31086568"/>
                <a:ext cx="1266893" cy="2448336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AFE4AC32-ADAF-4327-91D1-0A966BCE53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97" t="25835" r="43681" b="34436"/>
              <a:stretch/>
            </p:blipFill>
            <p:spPr>
              <a:xfrm>
                <a:off x="21413475" y="31103878"/>
                <a:ext cx="1070582" cy="2428216"/>
              </a:xfrm>
              <a:prstGeom prst="rect">
                <a:avLst/>
              </a:prstGeom>
            </p:spPr>
          </p:pic>
          <p:graphicFrame>
            <p:nvGraphicFramePr>
              <p:cNvPr id="63" name="Object 4">
                <a:extLst>
                  <a:ext uri="{FF2B5EF4-FFF2-40B4-BE49-F238E27FC236}">
                    <a16:creationId xmlns:a16="http://schemas.microsoft.com/office/drawing/2014/main" id="{24B893D6-D9C8-4D0A-9F2D-27738D9D76F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7864482" y="31057977"/>
              <a:ext cx="3448050" cy="21510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S ChemDraw Drawing" r:id="rId11" imgW="3448471" imgH="2151529" progId="ChemDraw.Document.6.0">
                      <p:embed/>
                    </p:oleObj>
                  </mc:Choice>
                  <mc:Fallback>
                    <p:oleObj name="CS ChemDraw Drawing" r:id="rId11" imgW="3448471" imgH="2151529" progId="ChemDraw.Document.6.0">
                      <p:embed/>
                      <p:pic>
                        <p:nvPicPr>
                          <p:cNvPr id="63" name="Object 4">
                            <a:extLst>
                              <a:ext uri="{FF2B5EF4-FFF2-40B4-BE49-F238E27FC236}">
                                <a16:creationId xmlns:a16="http://schemas.microsoft.com/office/drawing/2014/main" id="{24B893D6-D9C8-4D0A-9F2D-27738D9D76F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864482" y="31057977"/>
                            <a:ext cx="3448050" cy="21510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D5AA974-AF5A-462C-9902-4F46D7FED887}"/>
                </a:ext>
              </a:extLst>
            </p:cNvPr>
            <p:cNvSpPr txBox="1"/>
            <p:nvPr/>
          </p:nvSpPr>
          <p:spPr>
            <a:xfrm>
              <a:off x="8825659" y="1656169"/>
              <a:ext cx="68029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230FC"/>
                  </a:solidFill>
                </a:rPr>
                <a:t>h</a:t>
              </a:r>
              <a:r>
                <a:rPr lang="en-US" sz="1350" dirty="0">
                  <a:solidFill>
                    <a:srgbClr val="E230FC"/>
                  </a:solidFill>
                  <a:sym typeface="Symbol" panose="05050102010706020507" pitchFamily="18" charset="2"/>
                </a:rPr>
                <a:t></a:t>
              </a:r>
              <a:endParaRPr lang="en-US" sz="1350" dirty="0">
                <a:solidFill>
                  <a:srgbClr val="E230FC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CC364C9-3609-4F76-96E7-49511A8B949B}"/>
                </a:ext>
              </a:extLst>
            </p:cNvPr>
            <p:cNvSpPr txBox="1"/>
            <p:nvPr/>
          </p:nvSpPr>
          <p:spPr>
            <a:xfrm>
              <a:off x="8848384" y="2771334"/>
              <a:ext cx="68029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5D01B7"/>
                  </a:solidFill>
                </a:rPr>
                <a:t>h</a:t>
              </a:r>
              <a:r>
                <a:rPr lang="en-US" sz="1350" dirty="0">
                  <a:solidFill>
                    <a:srgbClr val="5D01B7"/>
                  </a:solidFill>
                  <a:sym typeface="Symbol" panose="05050102010706020507" pitchFamily="18" charset="2"/>
                </a:rPr>
                <a:t></a:t>
              </a:r>
              <a:endParaRPr lang="en-US" sz="1350" dirty="0">
                <a:solidFill>
                  <a:srgbClr val="5D01B7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705F98-8DF3-B568-D0AA-5F4A3D4DEF50}"/>
              </a:ext>
            </a:extLst>
          </p:cNvPr>
          <p:cNvGrpSpPr/>
          <p:nvPr/>
        </p:nvGrpSpPr>
        <p:grpSpPr>
          <a:xfrm>
            <a:off x="6288385" y="795141"/>
            <a:ext cx="6096000" cy="2839012"/>
            <a:chOff x="0" y="795141"/>
            <a:chExt cx="6096000" cy="283901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C36FDDE-B176-4A79-8B3E-1E40883FEE73}"/>
                </a:ext>
              </a:extLst>
            </p:cNvPr>
            <p:cNvSpPr txBox="1"/>
            <p:nvPr/>
          </p:nvSpPr>
          <p:spPr>
            <a:xfrm>
              <a:off x="0" y="795141"/>
              <a:ext cx="6096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u="sng" dirty="0"/>
                <a:t>H</a:t>
              </a:r>
              <a:r>
                <a:rPr lang="en-US" sz="2400" u="sng" baseline="-25000" dirty="0"/>
                <a:t>2</a:t>
              </a:r>
              <a:r>
                <a:rPr lang="en-US" sz="2400" u="sng" dirty="0"/>
                <a:t> Generation Z-Scheme</a:t>
              </a: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7CEAFFC9-C29A-7CDA-94ED-903388C068A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31067580"/>
                </p:ext>
              </p:extLst>
            </p:nvPr>
          </p:nvGraphicFramePr>
          <p:xfrm>
            <a:off x="1331478" y="1413461"/>
            <a:ext cx="3433044" cy="2220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3" imgW="4647698" imgH="3006545" progId="ChemDraw.Document.6.0">
                    <p:embed/>
                  </p:oleObj>
                </mc:Choice>
                <mc:Fallback>
                  <p:oleObj name="CS ChemDraw Drawing" r:id="rId13" imgW="4647698" imgH="3006545" progId="ChemDraw.Document.6.0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6000F195-944E-4AB1-BB62-A0ABA594797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331478" y="1413461"/>
                          <a:ext cx="3433044" cy="222069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27144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30B627B0-4974-4DBF-8285-4D54B165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05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Acknowledgements</a:t>
            </a:r>
          </a:p>
        </p:txBody>
      </p:sp>
      <p:pic>
        <p:nvPicPr>
          <p:cNvPr id="16" name="Picture 2" descr="Image result for FSU seal">
            <a:extLst>
              <a:ext uri="{FF2B5EF4-FFF2-40B4-BE49-F238E27FC236}">
                <a16:creationId xmlns:a16="http://schemas.microsoft.com/office/drawing/2014/main" id="{4CDCDD18-DC53-4906-BAA8-885548233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58" y="4990530"/>
            <a:ext cx="1535875" cy="153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E74701-9252-4A9E-98D1-4785D0EB6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923" y="4990777"/>
            <a:ext cx="1535874" cy="153587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943B7C-E891-4270-BABF-ED8693D0B006}"/>
              </a:ext>
            </a:extLst>
          </p:cNvPr>
          <p:cNvGrpSpPr/>
          <p:nvPr/>
        </p:nvGrpSpPr>
        <p:grpSpPr>
          <a:xfrm>
            <a:off x="5315368" y="4963668"/>
            <a:ext cx="1667401" cy="1964893"/>
            <a:chOff x="5941973" y="4048495"/>
            <a:chExt cx="1099540" cy="137020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305EB89-AFE8-4C36-95E5-91A8B4B43FD8}"/>
                </a:ext>
              </a:extLst>
            </p:cNvPr>
            <p:cNvSpPr/>
            <p:nvPr/>
          </p:nvSpPr>
          <p:spPr>
            <a:xfrm>
              <a:off x="6409871" y="5110919"/>
              <a:ext cx="18473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20" name="Picture 2" descr="http://chemweb.bu.edu/reu/wp-content/themes/handcrafted-wp-theme-master/images/nsf_logo.png">
              <a:extLst>
                <a:ext uri="{FF2B5EF4-FFF2-40B4-BE49-F238E27FC236}">
                  <a16:creationId xmlns:a16="http://schemas.microsoft.com/office/drawing/2014/main" id="{E9F82477-DA9A-46C8-B526-BA4B197F94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1973" y="4048495"/>
              <a:ext cx="1099540" cy="1099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7A8B6B3-2126-4FFA-B4F4-B0BC12D506FD}"/>
              </a:ext>
            </a:extLst>
          </p:cNvPr>
          <p:cNvSpPr txBox="1"/>
          <p:nvPr/>
        </p:nvSpPr>
        <p:spPr>
          <a:xfrm>
            <a:off x="7500986" y="677376"/>
            <a:ext cx="443333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b="1" u="sng" dirty="0"/>
              <a:t>Not Pictured Contributors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Dr. Sean Hill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Dr. Tristan </a:t>
            </a:r>
            <a:r>
              <a:rPr lang="en-US" sz="2400" dirty="0" err="1"/>
              <a:t>Dilbeck</a:t>
            </a:r>
            <a:endParaRPr lang="en-US" sz="2400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Dr. Yan Zhou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Dr. Drake Beery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Cory </a:t>
            </a:r>
            <a:r>
              <a:rPr lang="en-US" sz="2400" dirty="0" err="1"/>
              <a:t>Ruchlin</a:t>
            </a:r>
            <a:r>
              <a:rPr lang="en-US" sz="2400" dirty="0"/>
              <a:t> (McGill)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Jonathan Wheeler (NCSU)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Cody </a:t>
            </a:r>
            <a:r>
              <a:rPr lang="en-US" sz="2400" dirty="0" err="1"/>
              <a:t>Basquill</a:t>
            </a:r>
            <a:r>
              <a:rPr lang="en-US" sz="2400" dirty="0"/>
              <a:t> (FSU)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Ethan Lambert (FSU)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Dominic </a:t>
            </a:r>
            <a:r>
              <a:rPr lang="en-US" sz="2400" dirty="0" err="1"/>
              <a:t>Willadsen</a:t>
            </a:r>
            <a:r>
              <a:rPr lang="en-US" sz="2400" dirty="0"/>
              <a:t> (REU)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342900" lvl="1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b="1" u="sng" dirty="0"/>
              <a:t>Collaborators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Dr. </a:t>
            </a:r>
            <a:r>
              <a:rPr lang="en-US" sz="2400" dirty="0" err="1"/>
              <a:t>Raaj</a:t>
            </a:r>
            <a:r>
              <a:rPr lang="en-US" sz="2400" dirty="0"/>
              <a:t>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Winfred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Dr. Wei Yang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Dr. Sco</a:t>
            </a:r>
            <a:r>
              <a:rPr lang="en-US" sz="2400" dirty="0">
                <a:solidFill>
                  <a:srgbClr val="000000"/>
                </a:solidFill>
              </a:rPr>
              <a:t>tt Saavedra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CAF31-BD30-4FD9-AF65-BA08E09F1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4822" y="6356352"/>
            <a:ext cx="668977" cy="365125"/>
          </a:xfrm>
        </p:spPr>
        <p:txBody>
          <a:bodyPr/>
          <a:lstStyle/>
          <a:p>
            <a:fld id="{3DBF2EE4-5CDD-4DA2-BAFC-CFC0AFCFC0F6}" type="slidenum">
              <a:rPr lang="en-US" smtClean="0"/>
              <a:t>53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0CC6C7-5A60-DF62-1A55-8F77E797C5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44" t="53689" r="25510"/>
          <a:stretch/>
        </p:blipFill>
        <p:spPr>
          <a:xfrm>
            <a:off x="670636" y="1096963"/>
            <a:ext cx="6448030" cy="372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378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30B627B0-4974-4DBF-8285-4D54B165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05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Questions?</a:t>
            </a:r>
          </a:p>
        </p:txBody>
      </p:sp>
      <p:pic>
        <p:nvPicPr>
          <p:cNvPr id="2" name="Picture 1" descr="A picture containing cup, table, glass, bowl&#10;&#10;Description automatically generated">
            <a:extLst>
              <a:ext uri="{FF2B5EF4-FFF2-40B4-BE49-F238E27FC236}">
                <a16:creationId xmlns:a16="http://schemas.microsoft.com/office/drawing/2014/main" id="{2D5CA28A-5166-4BFC-81DB-1DB7094CD2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42" y="1157923"/>
            <a:ext cx="3380658" cy="2250954"/>
          </a:xfrm>
          <a:prstGeom prst="rect">
            <a:avLst/>
          </a:prstGeom>
        </p:spPr>
      </p:pic>
      <p:pic>
        <p:nvPicPr>
          <p:cNvPr id="3" name="Picture 2" descr="A close up of a purple background&#10;&#10;Description automatically generated">
            <a:extLst>
              <a:ext uri="{FF2B5EF4-FFF2-40B4-BE49-F238E27FC236}">
                <a16:creationId xmlns:a16="http://schemas.microsoft.com/office/drawing/2014/main" id="{B13793D0-04D1-48DB-84BB-29C71460C8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52" y="1153193"/>
            <a:ext cx="2576609" cy="2243797"/>
          </a:xfrm>
          <a:prstGeom prst="rect">
            <a:avLst/>
          </a:prstGeom>
        </p:spPr>
      </p:pic>
      <p:pic>
        <p:nvPicPr>
          <p:cNvPr id="5" name="Picture 4" descr="A picture containing sitting, table, lamp, dark&#10;&#10;Description automatically generated">
            <a:extLst>
              <a:ext uri="{FF2B5EF4-FFF2-40B4-BE49-F238E27FC236}">
                <a16:creationId xmlns:a16="http://schemas.microsoft.com/office/drawing/2014/main" id="{148016E4-9E10-4ADC-89A6-9F3F80C01D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04" y="3748138"/>
            <a:ext cx="3268176" cy="2178784"/>
          </a:xfrm>
          <a:prstGeom prst="rect">
            <a:avLst/>
          </a:prstGeom>
        </p:spPr>
      </p:pic>
      <p:pic>
        <p:nvPicPr>
          <p:cNvPr id="7" name="Picture 6" descr="A bottle of water&#10;&#10;Description automatically generated">
            <a:extLst>
              <a:ext uri="{FF2B5EF4-FFF2-40B4-BE49-F238E27FC236}">
                <a16:creationId xmlns:a16="http://schemas.microsoft.com/office/drawing/2014/main" id="{BE838F25-0877-4DC9-9F66-B8C2449ACA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8" y="1182143"/>
            <a:ext cx="2226734" cy="2226734"/>
          </a:xfrm>
          <a:prstGeom prst="rect">
            <a:avLst/>
          </a:prstGeom>
        </p:spPr>
      </p:pic>
      <p:pic>
        <p:nvPicPr>
          <p:cNvPr id="11" name="Picture 10" descr="A lit up stage&#10;&#10;Description automatically generated">
            <a:extLst>
              <a:ext uri="{FF2B5EF4-FFF2-40B4-BE49-F238E27FC236}">
                <a16:creationId xmlns:a16="http://schemas.microsoft.com/office/drawing/2014/main" id="{EAC8B957-2DE9-4798-93DC-2CA6BD77CB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9" y="3748138"/>
            <a:ext cx="3268487" cy="21787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EBE2EA-A75C-40BE-A9E1-16DC71A162AA}"/>
              </a:ext>
            </a:extLst>
          </p:cNvPr>
          <p:cNvSpPr txBox="1"/>
          <p:nvPr/>
        </p:nvSpPr>
        <p:spPr>
          <a:xfrm>
            <a:off x="5812021" y="6022458"/>
            <a:ext cx="3353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@HansonFSU</a:t>
            </a:r>
          </a:p>
        </p:txBody>
      </p:sp>
      <p:pic>
        <p:nvPicPr>
          <p:cNvPr id="22530" name="Picture 2" descr="Image">
            <a:extLst>
              <a:ext uri="{FF2B5EF4-FFF2-40B4-BE49-F238E27FC236}">
                <a16:creationId xmlns:a16="http://schemas.microsoft.com/office/drawing/2014/main" id="{AD0502A8-AE51-4728-AB9D-441BECDA4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676" y="3755764"/>
            <a:ext cx="3859837" cy="217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F1E64C-D59C-4ADF-9AA5-A5D12B439F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1777" y="1128655"/>
            <a:ext cx="2300163" cy="2269219"/>
          </a:xfrm>
          <a:prstGeom prst="rect">
            <a:avLst/>
          </a:prstGeom>
        </p:spPr>
      </p:pic>
      <p:pic>
        <p:nvPicPr>
          <p:cNvPr id="14" name="Picture 13" descr="https://g.twimg.com/Twitter_logo_blue.png">
            <a:extLst>
              <a:ext uri="{FF2B5EF4-FFF2-40B4-BE49-F238E27FC236}">
                <a16:creationId xmlns:a16="http://schemas.microsoft.com/office/drawing/2014/main" id="{288BC6DF-A240-4EA2-BA8B-6FA3796D6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3075">
            <a:off x="4264740" y="6082232"/>
            <a:ext cx="706624" cy="63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instagram">
            <a:extLst>
              <a:ext uri="{FF2B5EF4-FFF2-40B4-BE49-F238E27FC236}">
                <a16:creationId xmlns:a16="http://schemas.microsoft.com/office/drawing/2014/main" id="{12C2F5B7-0AC7-4FB2-9719-8C20F409E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491" y="5974441"/>
            <a:ext cx="793145" cy="78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B8ABA-E6BF-4CAA-A874-F72568047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34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90111-6FE6-DA2B-7C42-47EDF5CB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5" descr="Embedded image permalink">
            <a:extLst>
              <a:ext uri="{FF2B5EF4-FFF2-40B4-BE49-F238E27FC236}">
                <a16:creationId xmlns:a16="http://schemas.microsoft.com/office/drawing/2014/main" id="{D2A6EDFE-0784-9AFA-B7B8-801047EE3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9962" y="1572186"/>
            <a:ext cx="4666015" cy="3235105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81F361-2D58-75B1-50A3-7DED245F2894}"/>
              </a:ext>
            </a:extLst>
          </p:cNvPr>
          <p:cNvSpPr txBox="1"/>
          <p:nvPr/>
        </p:nvSpPr>
        <p:spPr>
          <a:xfrm>
            <a:off x="7242192" y="4859846"/>
            <a:ext cx="2601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+mj-lt"/>
              </a:rPr>
              <a:t>h</a:t>
            </a:r>
            <a:r>
              <a:rPr lang="en-US" sz="3200" b="1" dirty="0">
                <a:solidFill>
                  <a:srgbClr val="008000"/>
                </a:solidFill>
                <a:latin typeface="Symbol" pitchFamily="18" charset="2"/>
              </a:rPr>
              <a:t>n </a:t>
            </a:r>
            <a:r>
              <a:rPr lang="en-US" sz="3200" b="1" dirty="0">
                <a:latin typeface="Calibri"/>
                <a:cs typeface="Calibri"/>
              </a:rPr>
              <a:t>→</a:t>
            </a:r>
            <a:r>
              <a:rPr lang="en-US" sz="3200" b="1" dirty="0">
                <a:solidFill>
                  <a:srgbClr val="008000"/>
                </a:solidFill>
                <a:latin typeface="Symbol" pitchFamily="18" charset="2"/>
              </a:rPr>
              <a:t> </a:t>
            </a:r>
            <a:r>
              <a:rPr lang="en-US" sz="3200" b="1" dirty="0">
                <a:solidFill>
                  <a:srgbClr val="0000FF"/>
                </a:solidFill>
              </a:rPr>
              <a:t>h</a:t>
            </a:r>
            <a:r>
              <a:rPr lang="en-US" sz="3200" b="1" dirty="0">
                <a:solidFill>
                  <a:srgbClr val="0000FF"/>
                </a:solidFill>
                <a:latin typeface="Symbol" pitchFamily="18" charset="2"/>
              </a:rPr>
              <a:t>n </a:t>
            </a:r>
            <a:endParaRPr lang="en-US" sz="3200" b="1" baseline="-25000" dirty="0">
              <a:solidFill>
                <a:srgbClr val="0000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0440B1-359C-3B57-89C0-D94B7A9BBA72}"/>
              </a:ext>
            </a:extLst>
          </p:cNvPr>
          <p:cNvSpPr txBox="1"/>
          <p:nvPr/>
        </p:nvSpPr>
        <p:spPr>
          <a:xfrm>
            <a:off x="2480155" y="6136702"/>
            <a:ext cx="2601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+mj-lt"/>
              </a:rPr>
              <a:t>h</a:t>
            </a:r>
            <a:r>
              <a:rPr lang="en-US" sz="3200" b="1" dirty="0">
                <a:solidFill>
                  <a:srgbClr val="0000FF"/>
                </a:solidFill>
                <a:latin typeface="Symbol" pitchFamily="18" charset="2"/>
              </a:rPr>
              <a:t>n</a:t>
            </a:r>
            <a:r>
              <a:rPr lang="en-US" sz="3200" b="1" dirty="0">
                <a:solidFill>
                  <a:srgbClr val="008000"/>
                </a:solidFill>
                <a:latin typeface="Symbol" pitchFamily="18" charset="2"/>
              </a:rPr>
              <a:t> </a:t>
            </a:r>
            <a:r>
              <a:rPr lang="en-US" sz="3200" b="1" dirty="0">
                <a:latin typeface="Calibri"/>
                <a:cs typeface="Calibri"/>
              </a:rPr>
              <a:t>→</a:t>
            </a:r>
            <a:r>
              <a:rPr lang="en-US" sz="3200" b="1" dirty="0">
                <a:solidFill>
                  <a:srgbClr val="008000"/>
                </a:solidFill>
                <a:latin typeface="Symbol" pitchFamily="18" charset="2"/>
              </a:rPr>
              <a:t> </a:t>
            </a:r>
            <a:r>
              <a:rPr lang="en-US" sz="3200" b="1" dirty="0">
                <a:solidFill>
                  <a:srgbClr val="008000"/>
                </a:solidFill>
              </a:rPr>
              <a:t>h</a:t>
            </a:r>
            <a:r>
              <a:rPr lang="en-US" sz="3200" b="1" dirty="0">
                <a:solidFill>
                  <a:srgbClr val="008000"/>
                </a:solidFill>
                <a:latin typeface="Symbol" pitchFamily="18" charset="2"/>
              </a:rPr>
              <a:t>n </a:t>
            </a:r>
            <a:endParaRPr lang="en-US" sz="3200" b="1" baseline="-25000" dirty="0">
              <a:solidFill>
                <a:srgbClr val="008000"/>
              </a:solidFill>
            </a:endParaRPr>
          </a:p>
        </p:txBody>
      </p:sp>
      <p:sp>
        <p:nvSpPr>
          <p:cNvPr id="6" name="Shape 35">
            <a:extLst>
              <a:ext uri="{FF2B5EF4-FFF2-40B4-BE49-F238E27FC236}">
                <a16:creationId xmlns:a16="http://schemas.microsoft.com/office/drawing/2014/main" id="{EDABF93C-EDE5-FFE3-2FFC-99D5F25084B4}"/>
              </a:ext>
            </a:extLst>
          </p:cNvPr>
          <p:cNvSpPr/>
          <p:nvPr/>
        </p:nvSpPr>
        <p:spPr>
          <a:xfrm rot="10800000">
            <a:off x="3296221" y="1386115"/>
            <a:ext cx="133641" cy="2374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888"/>
                </a:moveTo>
                <a:lnTo>
                  <a:pt x="5400" y="19888"/>
                </a:lnTo>
                <a:lnTo>
                  <a:pt x="5400" y="0"/>
                </a:lnTo>
                <a:lnTo>
                  <a:pt x="16200" y="0"/>
                </a:lnTo>
                <a:lnTo>
                  <a:pt x="16200" y="19888"/>
                </a:lnTo>
                <a:lnTo>
                  <a:pt x="21600" y="19888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7" name="Shape 66">
            <a:extLst>
              <a:ext uri="{FF2B5EF4-FFF2-40B4-BE49-F238E27FC236}">
                <a16:creationId xmlns:a16="http://schemas.microsoft.com/office/drawing/2014/main" id="{B0B3BD8E-3874-7C52-6E7E-0DFE7F9702AE}"/>
              </a:ext>
            </a:extLst>
          </p:cNvPr>
          <p:cNvSpPr/>
          <p:nvPr/>
        </p:nvSpPr>
        <p:spPr>
          <a:xfrm>
            <a:off x="2210663" y="2405722"/>
            <a:ext cx="80565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 sz="2400" b="1" dirty="0" err="1">
                <a:solidFill>
                  <a:srgbClr val="0000FF"/>
                </a:solidFill>
                <a:uFill>
                  <a:solidFill>
                    <a:srgbClr val="008000"/>
                  </a:solidFill>
                </a:uFill>
              </a:rPr>
              <a:t>h</a:t>
            </a:r>
            <a:r>
              <a:rPr lang="en-US" sz="2400" b="1" dirty="0" err="1">
                <a:solidFill>
                  <a:srgbClr val="0000FF"/>
                </a:solidFill>
                <a:latin typeface="Symbol" pitchFamily="18" charset="2"/>
              </a:rPr>
              <a:t>n</a:t>
            </a:r>
            <a:r>
              <a:rPr lang="en-US" sz="2400" b="1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ex</a:t>
            </a:r>
            <a:endParaRPr sz="2400" baseline="-25000" dirty="0">
              <a:solidFill>
                <a:srgbClr val="008000"/>
              </a:solidFill>
              <a:uFill>
                <a:solidFill>
                  <a:srgbClr val="008000"/>
                </a:solidFill>
              </a:uFill>
              <a:latin typeface="Times New Roman" pitchFamily="18" charset="0"/>
              <a:ea typeface="Symbol"/>
              <a:cs typeface="Times New Roman" pitchFamily="18" charset="0"/>
              <a:sym typeface="Symbol"/>
            </a:endParaRPr>
          </a:p>
        </p:txBody>
      </p:sp>
      <p:sp>
        <p:nvSpPr>
          <p:cNvPr id="8" name="Shape 67">
            <a:extLst>
              <a:ext uri="{FF2B5EF4-FFF2-40B4-BE49-F238E27FC236}">
                <a16:creationId xmlns:a16="http://schemas.microsoft.com/office/drawing/2014/main" id="{D2D2304E-12F5-4871-1D71-A132B7E3AE23}"/>
              </a:ext>
            </a:extLst>
          </p:cNvPr>
          <p:cNvSpPr/>
          <p:nvPr/>
        </p:nvSpPr>
        <p:spPr>
          <a:xfrm rot="10125213">
            <a:off x="2603193" y="2865534"/>
            <a:ext cx="695242" cy="2588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38100">
            <a:solidFill>
              <a:srgbClr val="0000FF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9" name="Shape 68">
            <a:extLst>
              <a:ext uri="{FF2B5EF4-FFF2-40B4-BE49-F238E27FC236}">
                <a16:creationId xmlns:a16="http://schemas.microsoft.com/office/drawing/2014/main" id="{7156E42F-3CAE-1161-A6F9-B1F4CE06C838}"/>
              </a:ext>
            </a:extLst>
          </p:cNvPr>
          <p:cNvSpPr/>
          <p:nvPr/>
        </p:nvSpPr>
        <p:spPr>
          <a:xfrm>
            <a:off x="3067192" y="2153310"/>
            <a:ext cx="1381846" cy="0"/>
          </a:xfrm>
          <a:prstGeom prst="line">
            <a:avLst/>
          </a:prstGeom>
          <a:ln w="381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0" name="Shape 70">
            <a:extLst>
              <a:ext uri="{FF2B5EF4-FFF2-40B4-BE49-F238E27FC236}">
                <a16:creationId xmlns:a16="http://schemas.microsoft.com/office/drawing/2014/main" id="{17A181E6-CBC1-4977-A1A4-125A763362F8}"/>
              </a:ext>
            </a:extLst>
          </p:cNvPr>
          <p:cNvSpPr/>
          <p:nvPr/>
        </p:nvSpPr>
        <p:spPr>
          <a:xfrm>
            <a:off x="2702067" y="1929472"/>
            <a:ext cx="45085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 lang="en-US" sz="2400" b="1" dirty="0">
                <a:uFill>
                  <a:solidFill/>
                </a:uFill>
              </a:rPr>
              <a:t>S</a:t>
            </a:r>
            <a:r>
              <a:rPr sz="2400" b="1" baseline="-25000" dirty="0">
                <a:uFill>
                  <a:solidFill/>
                </a:uFill>
              </a:rPr>
              <a:t>1</a:t>
            </a:r>
          </a:p>
        </p:txBody>
      </p:sp>
      <p:sp>
        <p:nvSpPr>
          <p:cNvPr id="11" name="Shape 73">
            <a:extLst>
              <a:ext uri="{FF2B5EF4-FFF2-40B4-BE49-F238E27FC236}">
                <a16:creationId xmlns:a16="http://schemas.microsoft.com/office/drawing/2014/main" id="{57933EFC-F5A1-FF75-200D-A28ACD3CA1D1}"/>
              </a:ext>
            </a:extLst>
          </p:cNvPr>
          <p:cNvSpPr/>
          <p:nvPr/>
        </p:nvSpPr>
        <p:spPr>
          <a:xfrm>
            <a:off x="2698892" y="1491322"/>
            <a:ext cx="45085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 sz="2400" b="1" dirty="0">
                <a:uFill>
                  <a:solidFill/>
                </a:uFill>
              </a:rPr>
              <a:t>S</a:t>
            </a:r>
            <a:r>
              <a:rPr lang="en-US" sz="2400" b="1" baseline="-25000" dirty="0">
                <a:uFill>
                  <a:solidFill/>
                </a:uFill>
              </a:rPr>
              <a:t>2</a:t>
            </a:r>
            <a:endParaRPr sz="2400" b="1" baseline="-25000" dirty="0">
              <a:uFill>
                <a:solidFill/>
              </a:uFill>
            </a:endParaRPr>
          </a:p>
        </p:txBody>
      </p:sp>
      <p:sp>
        <p:nvSpPr>
          <p:cNvPr id="12" name="Shape 74">
            <a:extLst>
              <a:ext uri="{FF2B5EF4-FFF2-40B4-BE49-F238E27FC236}">
                <a16:creationId xmlns:a16="http://schemas.microsoft.com/office/drawing/2014/main" id="{CA88BADB-9FA0-FEEA-CBED-8BD761A52B1F}"/>
              </a:ext>
            </a:extLst>
          </p:cNvPr>
          <p:cNvSpPr/>
          <p:nvPr/>
        </p:nvSpPr>
        <p:spPr>
          <a:xfrm>
            <a:off x="2700480" y="3475697"/>
            <a:ext cx="450850" cy="51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 sz="2400" b="1" dirty="0">
                <a:uFill>
                  <a:solidFill/>
                </a:uFill>
              </a:rPr>
              <a:t>S</a:t>
            </a:r>
            <a:r>
              <a:rPr sz="2400" b="1" baseline="-25000" dirty="0">
                <a:uFill>
                  <a:solidFill/>
                </a:uFill>
              </a:rPr>
              <a:t>0</a:t>
            </a:r>
          </a:p>
        </p:txBody>
      </p:sp>
      <p:sp>
        <p:nvSpPr>
          <p:cNvPr id="13" name="Shape 75">
            <a:extLst>
              <a:ext uri="{FF2B5EF4-FFF2-40B4-BE49-F238E27FC236}">
                <a16:creationId xmlns:a16="http://schemas.microsoft.com/office/drawing/2014/main" id="{66BC0E59-383A-38B6-744F-2F346C392B6A}"/>
              </a:ext>
            </a:extLst>
          </p:cNvPr>
          <p:cNvSpPr/>
          <p:nvPr/>
        </p:nvSpPr>
        <p:spPr>
          <a:xfrm>
            <a:off x="3618054" y="1386547"/>
            <a:ext cx="135659" cy="342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555"/>
                </a:moveTo>
                <a:lnTo>
                  <a:pt x="5400" y="13555"/>
                </a:lnTo>
                <a:lnTo>
                  <a:pt x="5400" y="0"/>
                </a:lnTo>
                <a:lnTo>
                  <a:pt x="16200" y="0"/>
                </a:lnTo>
                <a:lnTo>
                  <a:pt x="16200" y="13555"/>
                </a:lnTo>
                <a:lnTo>
                  <a:pt x="21600" y="13555"/>
                </a:lnTo>
                <a:lnTo>
                  <a:pt x="10800" y="21600"/>
                </a:lnTo>
                <a:close/>
              </a:path>
            </a:pathLst>
          </a:custGeom>
          <a:ln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14" name="Shape 68">
            <a:extLst>
              <a:ext uri="{FF2B5EF4-FFF2-40B4-BE49-F238E27FC236}">
                <a16:creationId xmlns:a16="http://schemas.microsoft.com/office/drawing/2014/main" id="{96BFF920-9B42-B73A-8C1D-2EFDD47D6681}"/>
              </a:ext>
            </a:extLst>
          </p:cNvPr>
          <p:cNvSpPr/>
          <p:nvPr/>
        </p:nvSpPr>
        <p:spPr>
          <a:xfrm>
            <a:off x="3067191" y="3782085"/>
            <a:ext cx="1381847" cy="0"/>
          </a:xfrm>
          <a:prstGeom prst="line">
            <a:avLst/>
          </a:prstGeom>
          <a:ln w="381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5" name="Shape 68">
            <a:extLst>
              <a:ext uri="{FF2B5EF4-FFF2-40B4-BE49-F238E27FC236}">
                <a16:creationId xmlns:a16="http://schemas.microsoft.com/office/drawing/2014/main" id="{1CF3E645-55BD-C6CF-7E10-940848E5A33F}"/>
              </a:ext>
            </a:extLst>
          </p:cNvPr>
          <p:cNvSpPr/>
          <p:nvPr/>
        </p:nvSpPr>
        <p:spPr>
          <a:xfrm>
            <a:off x="3057667" y="1743735"/>
            <a:ext cx="1381846" cy="0"/>
          </a:xfrm>
          <a:prstGeom prst="line">
            <a:avLst/>
          </a:prstGeom>
          <a:ln w="381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6" name="Shape 68">
            <a:extLst>
              <a:ext uri="{FF2B5EF4-FFF2-40B4-BE49-F238E27FC236}">
                <a16:creationId xmlns:a16="http://schemas.microsoft.com/office/drawing/2014/main" id="{993FC7FC-0BE3-938F-EA64-010AA6523941}"/>
              </a:ext>
            </a:extLst>
          </p:cNvPr>
          <p:cNvSpPr/>
          <p:nvPr/>
        </p:nvSpPr>
        <p:spPr>
          <a:xfrm>
            <a:off x="3067192" y="1353210"/>
            <a:ext cx="1381846" cy="0"/>
          </a:xfrm>
          <a:prstGeom prst="line">
            <a:avLst/>
          </a:prstGeom>
          <a:ln w="381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" name="Shape 73">
            <a:extLst>
              <a:ext uri="{FF2B5EF4-FFF2-40B4-BE49-F238E27FC236}">
                <a16:creationId xmlns:a16="http://schemas.microsoft.com/office/drawing/2014/main" id="{7374BB77-589B-B7C7-3F0A-C59C1B6607F0}"/>
              </a:ext>
            </a:extLst>
          </p:cNvPr>
          <p:cNvSpPr/>
          <p:nvPr/>
        </p:nvSpPr>
        <p:spPr>
          <a:xfrm>
            <a:off x="2698892" y="1091272"/>
            <a:ext cx="45085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 sz="2400" b="1" dirty="0">
                <a:uFill>
                  <a:solidFill/>
                </a:uFill>
              </a:rPr>
              <a:t>S</a:t>
            </a:r>
            <a:r>
              <a:rPr lang="en-US" sz="2400" b="1" baseline="-25000" dirty="0">
                <a:uFill>
                  <a:solidFill/>
                </a:uFill>
              </a:rPr>
              <a:t>3</a:t>
            </a:r>
            <a:endParaRPr sz="2400" b="1" baseline="-25000" dirty="0">
              <a:uFill>
                <a:solidFill/>
              </a:uFill>
            </a:endParaRPr>
          </a:p>
        </p:txBody>
      </p:sp>
      <p:sp>
        <p:nvSpPr>
          <p:cNvPr id="18" name="Shape 75">
            <a:extLst>
              <a:ext uri="{FF2B5EF4-FFF2-40B4-BE49-F238E27FC236}">
                <a16:creationId xmlns:a16="http://schemas.microsoft.com/office/drawing/2014/main" id="{9F0FB854-92A0-C566-C907-CBD8762FE40D}"/>
              </a:ext>
            </a:extLst>
          </p:cNvPr>
          <p:cNvSpPr/>
          <p:nvPr/>
        </p:nvSpPr>
        <p:spPr>
          <a:xfrm>
            <a:off x="3875229" y="1777072"/>
            <a:ext cx="135659" cy="342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555"/>
                </a:moveTo>
                <a:lnTo>
                  <a:pt x="5400" y="13555"/>
                </a:lnTo>
                <a:lnTo>
                  <a:pt x="5400" y="0"/>
                </a:lnTo>
                <a:lnTo>
                  <a:pt x="16200" y="0"/>
                </a:lnTo>
                <a:lnTo>
                  <a:pt x="16200" y="13555"/>
                </a:lnTo>
                <a:lnTo>
                  <a:pt x="21600" y="13555"/>
                </a:lnTo>
                <a:lnTo>
                  <a:pt x="10800" y="21600"/>
                </a:lnTo>
                <a:close/>
              </a:path>
            </a:pathLst>
          </a:custGeom>
          <a:ln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19" name="Shape 35">
            <a:extLst>
              <a:ext uri="{FF2B5EF4-FFF2-40B4-BE49-F238E27FC236}">
                <a16:creationId xmlns:a16="http://schemas.microsoft.com/office/drawing/2014/main" id="{5B598B43-481A-7421-CE14-450263B830A3}"/>
              </a:ext>
            </a:extLst>
          </p:cNvPr>
          <p:cNvSpPr/>
          <p:nvPr/>
        </p:nvSpPr>
        <p:spPr>
          <a:xfrm rot="10800000" flipV="1">
            <a:off x="4067743" y="2186214"/>
            <a:ext cx="133641" cy="15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888"/>
                </a:moveTo>
                <a:lnTo>
                  <a:pt x="5400" y="19888"/>
                </a:lnTo>
                <a:lnTo>
                  <a:pt x="5400" y="0"/>
                </a:lnTo>
                <a:lnTo>
                  <a:pt x="16200" y="0"/>
                </a:lnTo>
                <a:lnTo>
                  <a:pt x="16200" y="19888"/>
                </a:lnTo>
                <a:lnTo>
                  <a:pt x="21600" y="19888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8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3127AF-3573-7D63-AD57-1B190958AD09}"/>
              </a:ext>
            </a:extLst>
          </p:cNvPr>
          <p:cNvSpPr txBox="1"/>
          <p:nvPr/>
        </p:nvSpPr>
        <p:spPr>
          <a:xfrm>
            <a:off x="3706088" y="1367065"/>
            <a:ext cx="5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51561D-96A0-91AC-EC6F-E66C50083B42}"/>
              </a:ext>
            </a:extLst>
          </p:cNvPr>
          <p:cNvSpPr txBox="1"/>
          <p:nvPr/>
        </p:nvSpPr>
        <p:spPr>
          <a:xfrm>
            <a:off x="3972788" y="1748065"/>
            <a:ext cx="5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</a:t>
            </a:r>
          </a:p>
        </p:txBody>
      </p:sp>
      <p:sp>
        <p:nvSpPr>
          <p:cNvPr id="22" name="Shape 67">
            <a:extLst>
              <a:ext uri="{FF2B5EF4-FFF2-40B4-BE49-F238E27FC236}">
                <a16:creationId xmlns:a16="http://schemas.microsoft.com/office/drawing/2014/main" id="{842D403B-58F7-B635-157D-DEFBBAEDC8DB}"/>
              </a:ext>
            </a:extLst>
          </p:cNvPr>
          <p:cNvSpPr/>
          <p:nvPr/>
        </p:nvSpPr>
        <p:spPr>
          <a:xfrm rot="10197456">
            <a:off x="4206192" y="2810741"/>
            <a:ext cx="695242" cy="2588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38100">
            <a:solidFill>
              <a:srgbClr val="008000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23" name="Shape 66">
            <a:extLst>
              <a:ext uri="{FF2B5EF4-FFF2-40B4-BE49-F238E27FC236}">
                <a16:creationId xmlns:a16="http://schemas.microsoft.com/office/drawing/2014/main" id="{F016F22F-F357-C12B-E296-C19A7C704B03}"/>
              </a:ext>
            </a:extLst>
          </p:cNvPr>
          <p:cNvSpPr/>
          <p:nvPr/>
        </p:nvSpPr>
        <p:spPr>
          <a:xfrm>
            <a:off x="4649063" y="3007895"/>
            <a:ext cx="80565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 sz="2400" b="1" dirty="0" err="1">
                <a:solidFill>
                  <a:srgbClr val="008000"/>
                </a:solidFill>
                <a:uFill>
                  <a:solidFill>
                    <a:srgbClr val="008000"/>
                  </a:solidFill>
                </a:uFill>
              </a:rPr>
              <a:t>h</a:t>
            </a:r>
            <a:r>
              <a:rPr lang="en-US" sz="2400" b="1" dirty="0" err="1">
                <a:solidFill>
                  <a:srgbClr val="008000"/>
                </a:solidFill>
                <a:latin typeface="Symbol" pitchFamily="18" charset="2"/>
              </a:rPr>
              <a:t>n</a:t>
            </a:r>
            <a:r>
              <a:rPr lang="en-US" sz="2400" b="1" baseline="-25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sz="2400" baseline="-25000" dirty="0">
              <a:solidFill>
                <a:srgbClr val="008000"/>
              </a:solidFill>
              <a:uFill>
                <a:solidFill>
                  <a:srgbClr val="008000"/>
                </a:solidFill>
              </a:uFill>
              <a:latin typeface="Times New Roman" pitchFamily="18" charset="0"/>
              <a:ea typeface="Symbol"/>
              <a:cs typeface="Times New Roman" pitchFamily="18" charset="0"/>
              <a:sym typeface="Symbol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EE6BD5D2-F87F-8706-5D1E-DA5527E9A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2441" y="4245658"/>
            <a:ext cx="3549640" cy="181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B04B1FBB-B20C-E7A8-46D9-7924DADC77F3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Down Conversion vs. Upconversion</a:t>
            </a:r>
          </a:p>
        </p:txBody>
      </p:sp>
    </p:spTree>
    <p:extLst>
      <p:ext uri="{BB962C8B-B14F-4D97-AF65-F5344CB8AC3E}">
        <p14:creationId xmlns:p14="http://schemas.microsoft.com/office/powerpoint/2010/main" val="350207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13" grpId="0" animBg="1"/>
      <p:bldP spid="18" grpId="0" animBg="1"/>
      <p:bldP spid="19" grpId="0" animBg="1"/>
      <p:bldP spid="20" grpId="0"/>
      <p:bldP spid="21" grpId="0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90111-6FE6-DA2B-7C42-47EDF5CB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7</a:t>
            </a:fld>
            <a:endParaRPr lang="en-US"/>
          </a:p>
        </p:txBody>
      </p:sp>
      <p:sp>
        <p:nvSpPr>
          <p:cNvPr id="2" name="Shape 75">
            <a:extLst>
              <a:ext uri="{FF2B5EF4-FFF2-40B4-BE49-F238E27FC236}">
                <a16:creationId xmlns:a16="http://schemas.microsoft.com/office/drawing/2014/main" id="{158F14A9-53BB-8068-0616-5CACEFC9E784}"/>
              </a:ext>
            </a:extLst>
          </p:cNvPr>
          <p:cNvSpPr>
            <a:spLocks noChangeAspect="1"/>
          </p:cNvSpPr>
          <p:nvPr/>
        </p:nvSpPr>
        <p:spPr>
          <a:xfrm>
            <a:off x="4021303" y="2660853"/>
            <a:ext cx="206453" cy="428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555"/>
                </a:moveTo>
                <a:lnTo>
                  <a:pt x="5400" y="13555"/>
                </a:lnTo>
                <a:lnTo>
                  <a:pt x="5400" y="0"/>
                </a:lnTo>
                <a:lnTo>
                  <a:pt x="16200" y="0"/>
                </a:lnTo>
                <a:lnTo>
                  <a:pt x="16200" y="13555"/>
                </a:lnTo>
                <a:lnTo>
                  <a:pt x="21600" y="13555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hape 34">
            <a:extLst>
              <a:ext uri="{FF2B5EF4-FFF2-40B4-BE49-F238E27FC236}">
                <a16:creationId xmlns:a16="http://schemas.microsoft.com/office/drawing/2014/main" id="{30524A3E-FFAD-8FBB-C3B0-41053B0C3FA4}"/>
              </a:ext>
            </a:extLst>
          </p:cNvPr>
          <p:cNvSpPr>
            <a:spLocks noChangeAspect="1"/>
          </p:cNvSpPr>
          <p:nvPr/>
        </p:nvSpPr>
        <p:spPr>
          <a:xfrm>
            <a:off x="6270192" y="1394500"/>
            <a:ext cx="369888" cy="3781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645"/>
                </a:moveTo>
                <a:lnTo>
                  <a:pt x="5400" y="19645"/>
                </a:lnTo>
                <a:lnTo>
                  <a:pt x="5400" y="0"/>
                </a:lnTo>
                <a:lnTo>
                  <a:pt x="16200" y="0"/>
                </a:lnTo>
                <a:lnTo>
                  <a:pt x="16200" y="19645"/>
                </a:lnTo>
                <a:lnTo>
                  <a:pt x="21600" y="19645"/>
                </a:lnTo>
                <a:lnTo>
                  <a:pt x="10800" y="21600"/>
                </a:lnTo>
                <a:close/>
              </a:path>
            </a:pathLst>
          </a:custGeom>
          <a:gradFill flip="none" rotWithShape="1">
            <a:gsLst>
              <a:gs pos="0">
                <a:srgbClr val="0000FF"/>
              </a:gs>
              <a:gs pos="100000">
                <a:schemeClr val="accent5"/>
              </a:gs>
            </a:gsLst>
            <a:lin ang="16200000" scaled="0"/>
            <a:tileRect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5" name="Shape 35">
            <a:extLst>
              <a:ext uri="{FF2B5EF4-FFF2-40B4-BE49-F238E27FC236}">
                <a16:creationId xmlns:a16="http://schemas.microsoft.com/office/drawing/2014/main" id="{83B982D3-5BF0-F2A4-618C-561ED7F64CB1}"/>
              </a:ext>
            </a:extLst>
          </p:cNvPr>
          <p:cNvSpPr>
            <a:spLocks noChangeAspect="1"/>
          </p:cNvSpPr>
          <p:nvPr/>
        </p:nvSpPr>
        <p:spPr>
          <a:xfrm rot="10800000">
            <a:off x="3732379" y="2645359"/>
            <a:ext cx="219075" cy="2600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888"/>
                </a:moveTo>
                <a:lnTo>
                  <a:pt x="5400" y="19888"/>
                </a:lnTo>
                <a:lnTo>
                  <a:pt x="5400" y="0"/>
                </a:lnTo>
                <a:lnTo>
                  <a:pt x="16200" y="0"/>
                </a:lnTo>
                <a:lnTo>
                  <a:pt x="16200" y="19888"/>
                </a:lnTo>
                <a:lnTo>
                  <a:pt x="21600" y="19888"/>
                </a:lnTo>
                <a:lnTo>
                  <a:pt x="10800" y="21600"/>
                </a:lnTo>
                <a:close/>
              </a:path>
            </a:pathLst>
          </a:custGeom>
          <a:gradFill flip="none" rotWithShape="1">
            <a:gsLst>
              <a:gs pos="0">
                <a:srgbClr val="008000"/>
              </a:gs>
              <a:gs pos="100000">
                <a:srgbClr val="6CC136"/>
              </a:gs>
            </a:gsLst>
            <a:lin ang="16200000" scaled="0"/>
            <a:tileRect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6" name="Shape 66">
            <a:extLst>
              <a:ext uri="{FF2B5EF4-FFF2-40B4-BE49-F238E27FC236}">
                <a16:creationId xmlns:a16="http://schemas.microsoft.com/office/drawing/2014/main" id="{5A47F3C1-9E52-9BE1-B3AD-10C3A762455A}"/>
              </a:ext>
            </a:extLst>
          </p:cNvPr>
          <p:cNvSpPr>
            <a:spLocks noChangeAspect="1"/>
          </p:cNvSpPr>
          <p:nvPr/>
        </p:nvSpPr>
        <p:spPr>
          <a:xfrm>
            <a:off x="2937042" y="4437646"/>
            <a:ext cx="44966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 sz="2200" dirty="0">
                <a:solidFill>
                  <a:srgbClr val="70AD47"/>
                </a:solidFill>
                <a:uFill>
                  <a:solidFill>
                    <a:srgbClr val="008000"/>
                  </a:solidFill>
                </a:uFill>
              </a:rPr>
              <a:t>h</a:t>
            </a:r>
            <a:r>
              <a:rPr lang="en-US" sz="2200" dirty="0">
                <a:solidFill>
                  <a:srgbClr val="70AD47"/>
                </a:solidFill>
                <a:uFill>
                  <a:solidFill>
                    <a:srgbClr val="008000"/>
                  </a:solidFill>
                </a:uFill>
                <a:latin typeface="Symbol" charset="2"/>
                <a:ea typeface="Symbol" charset="2"/>
                <a:cs typeface="Symbol" charset="2"/>
                <a:sym typeface="Symbol"/>
              </a:rPr>
              <a:t>n</a:t>
            </a:r>
            <a:endParaRPr sz="2200" dirty="0">
              <a:solidFill>
                <a:srgbClr val="70AD47"/>
              </a:solidFill>
              <a:uFill>
                <a:solidFill>
                  <a:srgbClr val="0080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7" name="Shape 67">
            <a:extLst>
              <a:ext uri="{FF2B5EF4-FFF2-40B4-BE49-F238E27FC236}">
                <a16:creationId xmlns:a16="http://schemas.microsoft.com/office/drawing/2014/main" id="{633BD30D-63DC-215A-108E-EDC411D8FC69}"/>
              </a:ext>
            </a:extLst>
          </p:cNvPr>
          <p:cNvSpPr>
            <a:spLocks noChangeAspect="1"/>
          </p:cNvSpPr>
          <p:nvPr/>
        </p:nvSpPr>
        <p:spPr>
          <a:xfrm rot="13252104">
            <a:off x="3249045" y="4884052"/>
            <a:ext cx="682626" cy="151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38100">
            <a:solidFill>
              <a:schemeClr val="accent6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  <a:endParaRPr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8" name="Shape 36">
            <a:extLst>
              <a:ext uri="{FF2B5EF4-FFF2-40B4-BE49-F238E27FC236}">
                <a16:creationId xmlns:a16="http://schemas.microsoft.com/office/drawing/2014/main" id="{3232D055-482F-D06D-2AFB-967508F8E948}"/>
              </a:ext>
            </a:extLst>
          </p:cNvPr>
          <p:cNvSpPr>
            <a:spLocks noChangeAspect="1"/>
          </p:cNvSpPr>
          <p:nvPr/>
        </p:nvSpPr>
        <p:spPr>
          <a:xfrm>
            <a:off x="5098494" y="3208921"/>
            <a:ext cx="639763" cy="1"/>
          </a:xfrm>
          <a:prstGeom prst="line">
            <a:avLst/>
          </a:prstGeom>
          <a:ln w="381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9" name="Shape 38">
            <a:extLst>
              <a:ext uri="{FF2B5EF4-FFF2-40B4-BE49-F238E27FC236}">
                <a16:creationId xmlns:a16="http://schemas.microsoft.com/office/drawing/2014/main" id="{F841ED57-8D02-BBCA-26D8-B689E6BACE7E}"/>
              </a:ext>
            </a:extLst>
          </p:cNvPr>
          <p:cNvSpPr>
            <a:spLocks noChangeAspect="1"/>
          </p:cNvSpPr>
          <p:nvPr/>
        </p:nvSpPr>
        <p:spPr>
          <a:xfrm>
            <a:off x="5096906" y="5179009"/>
            <a:ext cx="638176" cy="0"/>
          </a:xfrm>
          <a:prstGeom prst="line">
            <a:avLst/>
          </a:prstGeom>
          <a:ln w="381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0" name="Shape 39">
            <a:extLst>
              <a:ext uri="{FF2B5EF4-FFF2-40B4-BE49-F238E27FC236}">
                <a16:creationId xmlns:a16="http://schemas.microsoft.com/office/drawing/2014/main" id="{33D95B90-5210-8540-C7BA-A61BF9914DF5}"/>
              </a:ext>
            </a:extLst>
          </p:cNvPr>
          <p:cNvSpPr>
            <a:spLocks noChangeAspect="1"/>
          </p:cNvSpPr>
          <p:nvPr/>
        </p:nvSpPr>
        <p:spPr>
          <a:xfrm>
            <a:off x="5080783" y="3231146"/>
            <a:ext cx="450851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 sz="2200" b="1" dirty="0">
                <a:solidFill>
                  <a:schemeClr val="bg1"/>
                </a:solidFill>
                <a:uFill>
                  <a:solidFill/>
                </a:uFill>
              </a:rPr>
              <a:t>T</a:t>
            </a:r>
            <a:r>
              <a:rPr sz="2200" b="1" baseline="-25000" dirty="0">
                <a:solidFill>
                  <a:schemeClr val="bg1"/>
                </a:solidFill>
                <a:uFill>
                  <a:solidFill/>
                </a:uFill>
              </a:rPr>
              <a:t>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D3018E-DE1D-C07C-C9D2-82B310B0A8DF}"/>
              </a:ext>
            </a:extLst>
          </p:cNvPr>
          <p:cNvGrpSpPr>
            <a:grpSpLocks noChangeAspect="1"/>
          </p:cNvGrpSpPr>
          <p:nvPr/>
        </p:nvGrpSpPr>
        <p:grpSpPr>
          <a:xfrm>
            <a:off x="3128986" y="1116596"/>
            <a:ext cx="2941080" cy="4855972"/>
            <a:chOff x="1701965" y="1429474"/>
            <a:chExt cx="2941080" cy="4855972"/>
          </a:xfrm>
        </p:grpSpPr>
        <p:sp>
          <p:nvSpPr>
            <p:cNvPr id="12" name="Shape 65">
              <a:extLst>
                <a:ext uri="{FF2B5EF4-FFF2-40B4-BE49-F238E27FC236}">
                  <a16:creationId xmlns:a16="http://schemas.microsoft.com/office/drawing/2014/main" id="{7739F020-FC68-F94F-21DC-B5FFB28114BB}"/>
                </a:ext>
              </a:extLst>
            </p:cNvPr>
            <p:cNvSpPr/>
            <p:nvPr/>
          </p:nvSpPr>
          <p:spPr>
            <a:xfrm>
              <a:off x="3106345" y="5854559"/>
              <a:ext cx="1536700" cy="4308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400" b="1"/>
              </a:lvl1pPr>
            </a:lstStyle>
            <a:p>
              <a:pPr lvl="0" algn="ctr">
                <a:defRPr sz="1800" b="0">
                  <a:uFillTx/>
                </a:defRPr>
              </a:pPr>
              <a:r>
                <a:rPr lang="en-US" sz="2200" b="1" dirty="0">
                  <a:uFill>
                    <a:solidFill/>
                  </a:uFill>
                </a:rPr>
                <a:t>Annihilator</a:t>
              </a:r>
              <a:endParaRPr sz="2200" b="1" dirty="0">
                <a:uFill>
                  <a:solidFill/>
                </a:uFill>
              </a:endParaRPr>
            </a:p>
          </p:txBody>
        </p:sp>
        <p:sp>
          <p:nvSpPr>
            <p:cNvPr id="13" name="Shape 71">
              <a:extLst>
                <a:ext uri="{FF2B5EF4-FFF2-40B4-BE49-F238E27FC236}">
                  <a16:creationId xmlns:a16="http://schemas.microsoft.com/office/drawing/2014/main" id="{625843BA-16DA-F817-6768-E214BBA6FA3C}"/>
                </a:ext>
              </a:extLst>
            </p:cNvPr>
            <p:cNvSpPr/>
            <p:nvPr/>
          </p:nvSpPr>
          <p:spPr>
            <a:xfrm>
              <a:off x="1701965" y="5842338"/>
              <a:ext cx="1621121" cy="4308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400" b="1"/>
              </a:lvl1pPr>
            </a:lstStyle>
            <a:p>
              <a:pPr lvl="0" algn="ctr">
                <a:defRPr sz="1800" b="0">
                  <a:uFillTx/>
                </a:defRPr>
              </a:pPr>
              <a:r>
                <a:rPr sz="2200" b="1" dirty="0">
                  <a:uFill>
                    <a:solidFill/>
                  </a:uFill>
                </a:rPr>
                <a:t>Sensitizer</a:t>
              </a:r>
            </a:p>
          </p:txBody>
        </p:sp>
        <p:grpSp>
          <p:nvGrpSpPr>
            <p:cNvPr id="14" name="Group 88">
              <a:extLst>
                <a:ext uri="{FF2B5EF4-FFF2-40B4-BE49-F238E27FC236}">
                  <a16:creationId xmlns:a16="http://schemas.microsoft.com/office/drawing/2014/main" id="{B593AF11-3BD8-4702-C181-9AF7452487B7}"/>
                </a:ext>
              </a:extLst>
            </p:cNvPr>
            <p:cNvGrpSpPr/>
            <p:nvPr/>
          </p:nvGrpSpPr>
          <p:grpSpPr>
            <a:xfrm>
              <a:off x="1817994" y="1429474"/>
              <a:ext cx="2488479" cy="4345662"/>
              <a:chOff x="1817994" y="1429474"/>
              <a:chExt cx="2488479" cy="4345662"/>
            </a:xfrm>
          </p:grpSpPr>
          <p:sp>
            <p:nvSpPr>
              <p:cNvPr id="15" name="Shape 37">
                <a:extLst>
                  <a:ext uri="{FF2B5EF4-FFF2-40B4-BE49-F238E27FC236}">
                    <a16:creationId xmlns:a16="http://schemas.microsoft.com/office/drawing/2014/main" id="{AE49E8FF-C0CF-D013-CBF2-B7C88245ECCB}"/>
                  </a:ext>
                </a:extLst>
              </p:cNvPr>
              <p:cNvSpPr/>
              <p:nvPr/>
            </p:nvSpPr>
            <p:spPr>
              <a:xfrm>
                <a:off x="3666710" y="1692999"/>
                <a:ext cx="639763" cy="1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16" name="Shape 41">
                <a:extLst>
                  <a:ext uri="{FF2B5EF4-FFF2-40B4-BE49-F238E27FC236}">
                    <a16:creationId xmlns:a16="http://schemas.microsoft.com/office/drawing/2014/main" id="{DE7FAA10-9EBA-47EA-E1B7-F776E4B05922}"/>
                  </a:ext>
                </a:extLst>
              </p:cNvPr>
              <p:cNvSpPr/>
              <p:nvPr/>
            </p:nvSpPr>
            <p:spPr>
              <a:xfrm>
                <a:off x="3306348" y="1429474"/>
                <a:ext cx="434975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S</a:t>
                </a:r>
                <a:r>
                  <a:rPr sz="2200" b="1" baseline="-25000" dirty="0">
                    <a:uFill>
                      <a:solidFill/>
                    </a:uFill>
                  </a:rPr>
                  <a:t>1</a:t>
                </a:r>
              </a:p>
            </p:txBody>
          </p:sp>
          <p:sp>
            <p:nvSpPr>
              <p:cNvPr id="17" name="Shape 68">
                <a:extLst>
                  <a:ext uri="{FF2B5EF4-FFF2-40B4-BE49-F238E27FC236}">
                    <a16:creationId xmlns:a16="http://schemas.microsoft.com/office/drawing/2014/main" id="{991F0E46-E22F-E02C-CB27-0949236D2343}"/>
                  </a:ext>
                </a:extLst>
              </p:cNvPr>
              <p:cNvSpPr/>
              <p:nvPr/>
            </p:nvSpPr>
            <p:spPr>
              <a:xfrm>
                <a:off x="2195820" y="3402737"/>
                <a:ext cx="639763" cy="0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18" name="Shape 69">
                <a:extLst>
                  <a:ext uri="{FF2B5EF4-FFF2-40B4-BE49-F238E27FC236}">
                    <a16:creationId xmlns:a16="http://schemas.microsoft.com/office/drawing/2014/main" id="{CF49C565-27B4-B916-528B-C68A425ADC27}"/>
                  </a:ext>
                </a:extLst>
              </p:cNvPr>
              <p:cNvSpPr/>
              <p:nvPr/>
            </p:nvSpPr>
            <p:spPr>
              <a:xfrm>
                <a:off x="2194233" y="5571262"/>
                <a:ext cx="638175" cy="0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19" name="Shape 70">
                <a:extLst>
                  <a:ext uri="{FF2B5EF4-FFF2-40B4-BE49-F238E27FC236}">
                    <a16:creationId xmlns:a16="http://schemas.microsoft.com/office/drawing/2014/main" id="{E74AA53D-4939-939E-5EB8-B3508AEE41EF}"/>
                  </a:ext>
                </a:extLst>
              </p:cNvPr>
              <p:cNvSpPr/>
              <p:nvPr/>
            </p:nvSpPr>
            <p:spPr>
              <a:xfrm>
                <a:off x="1879907" y="3166199"/>
                <a:ext cx="450851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>
                    <a:uFill>
                      <a:solidFill/>
                    </a:uFill>
                  </a:rPr>
                  <a:t>T</a:t>
                </a:r>
                <a:r>
                  <a:rPr sz="2200" b="1" baseline="-25000">
                    <a:uFill>
                      <a:solidFill/>
                    </a:uFill>
                  </a:rPr>
                  <a:t>1</a:t>
                </a:r>
              </a:p>
            </p:txBody>
          </p:sp>
          <p:sp>
            <p:nvSpPr>
              <p:cNvPr id="20" name="Shape 72">
                <a:extLst>
                  <a:ext uri="{FF2B5EF4-FFF2-40B4-BE49-F238E27FC236}">
                    <a16:creationId xmlns:a16="http://schemas.microsoft.com/office/drawing/2014/main" id="{E7FF660D-AF69-16BA-D311-A32CE306294E}"/>
                  </a:ext>
                </a:extLst>
              </p:cNvPr>
              <p:cNvSpPr/>
              <p:nvPr/>
            </p:nvSpPr>
            <p:spPr>
              <a:xfrm>
                <a:off x="2192645" y="2951887"/>
                <a:ext cx="639763" cy="0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1" name="Shape 73">
                <a:extLst>
                  <a:ext uri="{FF2B5EF4-FFF2-40B4-BE49-F238E27FC236}">
                    <a16:creationId xmlns:a16="http://schemas.microsoft.com/office/drawing/2014/main" id="{2C5FB8A2-9D05-22F7-1D2E-103FC5CEA7D3}"/>
                  </a:ext>
                </a:extLst>
              </p:cNvPr>
              <p:cNvSpPr/>
              <p:nvPr/>
            </p:nvSpPr>
            <p:spPr>
              <a:xfrm>
                <a:off x="1817994" y="2686646"/>
                <a:ext cx="450851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S</a:t>
                </a:r>
                <a:r>
                  <a:rPr sz="2200" b="1" baseline="-25000" dirty="0">
                    <a:uFill>
                      <a:solidFill/>
                    </a:uFill>
                  </a:rPr>
                  <a:t>1</a:t>
                </a:r>
              </a:p>
            </p:txBody>
          </p:sp>
          <p:sp>
            <p:nvSpPr>
              <p:cNvPr id="22" name="Shape 74">
                <a:extLst>
                  <a:ext uri="{FF2B5EF4-FFF2-40B4-BE49-F238E27FC236}">
                    <a16:creationId xmlns:a16="http://schemas.microsoft.com/office/drawing/2014/main" id="{0664DD62-8DB9-DDAC-971C-9B167D704635}"/>
                  </a:ext>
                </a:extLst>
              </p:cNvPr>
              <p:cNvSpPr/>
              <p:nvPr/>
            </p:nvSpPr>
            <p:spPr>
              <a:xfrm>
                <a:off x="1829108" y="5344249"/>
                <a:ext cx="450850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>
                    <a:uFill>
                      <a:solidFill/>
                    </a:uFill>
                  </a:rPr>
                  <a:t>S</a:t>
                </a:r>
                <a:r>
                  <a:rPr sz="2200" b="1" baseline="-25000">
                    <a:uFill>
                      <a:solidFill/>
                    </a:uFill>
                  </a:rPr>
                  <a:t>0</a:t>
                </a: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928B02E-A8E3-8077-9665-68BBA0F63510}"/>
              </a:ext>
            </a:extLst>
          </p:cNvPr>
          <p:cNvSpPr txBox="1">
            <a:spLocks noChangeAspect="1"/>
          </p:cNvSpPr>
          <p:nvPr/>
        </p:nvSpPr>
        <p:spPr>
          <a:xfrm>
            <a:off x="3139661" y="4159829"/>
            <a:ext cx="47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(1)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D85941-98DF-A862-9774-FC7C92B3FD10}"/>
              </a:ext>
            </a:extLst>
          </p:cNvPr>
          <p:cNvSpPr txBox="1">
            <a:spLocks noChangeAspect="1"/>
          </p:cNvSpPr>
          <p:nvPr/>
        </p:nvSpPr>
        <p:spPr>
          <a:xfrm>
            <a:off x="4282865" y="2609505"/>
            <a:ext cx="47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(2)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A71E46-5B1F-B955-6506-8F07C4216200}"/>
              </a:ext>
            </a:extLst>
          </p:cNvPr>
          <p:cNvSpPr txBox="1">
            <a:spLocks noChangeAspect="1"/>
          </p:cNvSpPr>
          <p:nvPr/>
        </p:nvSpPr>
        <p:spPr>
          <a:xfrm>
            <a:off x="4729624" y="3975163"/>
            <a:ext cx="47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(3)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68733F-3030-F709-9C54-2F6A213CBE49}"/>
              </a:ext>
            </a:extLst>
          </p:cNvPr>
          <p:cNvSpPr txBox="1">
            <a:spLocks noChangeAspect="1"/>
          </p:cNvSpPr>
          <p:nvPr/>
        </p:nvSpPr>
        <p:spPr>
          <a:xfrm>
            <a:off x="5773276" y="2648680"/>
            <a:ext cx="47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(4)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4D0438-D7D5-5389-8F0C-51DBB8D9F047}"/>
              </a:ext>
            </a:extLst>
          </p:cNvPr>
          <p:cNvSpPr txBox="1">
            <a:spLocks noChangeAspect="1"/>
          </p:cNvSpPr>
          <p:nvPr/>
        </p:nvSpPr>
        <p:spPr>
          <a:xfrm>
            <a:off x="6526276" y="2074796"/>
            <a:ext cx="47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(5)</a:t>
            </a:r>
          </a:p>
        </p:txBody>
      </p:sp>
      <p:sp>
        <p:nvSpPr>
          <p:cNvPr id="28" name="Curved Left Arrow 28">
            <a:extLst>
              <a:ext uri="{FF2B5EF4-FFF2-40B4-BE49-F238E27FC236}">
                <a16:creationId xmlns:a16="http://schemas.microsoft.com/office/drawing/2014/main" id="{52EDFCBE-2E37-F56A-905D-3C01192240FC}"/>
              </a:ext>
            </a:extLst>
          </p:cNvPr>
          <p:cNvSpPr>
            <a:spLocks noChangeAspect="1"/>
          </p:cNvSpPr>
          <p:nvPr/>
        </p:nvSpPr>
        <p:spPr>
          <a:xfrm>
            <a:off x="4241142" y="3036895"/>
            <a:ext cx="416756" cy="2377440"/>
          </a:xfrm>
          <a:prstGeom prst="curvedLeftArrow">
            <a:avLst>
              <a:gd name="adj1" fmla="val 23106"/>
              <a:gd name="adj2" fmla="val 69644"/>
              <a:gd name="adj3" fmla="val 27813"/>
            </a:avLst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urved Left Arrow 29">
            <a:extLst>
              <a:ext uri="{FF2B5EF4-FFF2-40B4-BE49-F238E27FC236}">
                <a16:creationId xmlns:a16="http://schemas.microsoft.com/office/drawing/2014/main" id="{A187A857-155D-1056-C960-A074315F97B1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4671283" y="3058489"/>
            <a:ext cx="438348" cy="2171655"/>
          </a:xfrm>
          <a:prstGeom prst="curvedLeftArrow">
            <a:avLst>
              <a:gd name="adj1" fmla="val 23106"/>
              <a:gd name="adj2" fmla="val 69644"/>
              <a:gd name="adj3" fmla="val 27813"/>
            </a:avLst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2815BF-5F32-C1AD-F0A6-444ECF40B9D5}"/>
              </a:ext>
            </a:extLst>
          </p:cNvPr>
          <p:cNvGrpSpPr>
            <a:grpSpLocks noChangeAspect="1"/>
          </p:cNvGrpSpPr>
          <p:nvPr/>
        </p:nvGrpSpPr>
        <p:grpSpPr>
          <a:xfrm>
            <a:off x="5937604" y="1116596"/>
            <a:ext cx="3091356" cy="4842116"/>
            <a:chOff x="4510583" y="1429474"/>
            <a:chExt cx="3091356" cy="4842116"/>
          </a:xfrm>
        </p:grpSpPr>
        <p:sp>
          <p:nvSpPr>
            <p:cNvPr id="31" name="Shape 56">
              <a:extLst>
                <a:ext uri="{FF2B5EF4-FFF2-40B4-BE49-F238E27FC236}">
                  <a16:creationId xmlns:a16="http://schemas.microsoft.com/office/drawing/2014/main" id="{C8519703-43D9-6EA6-7FCC-EAC5F61D21EB}"/>
                </a:ext>
              </a:extLst>
            </p:cNvPr>
            <p:cNvSpPr/>
            <p:nvPr/>
          </p:nvSpPr>
          <p:spPr>
            <a:xfrm>
              <a:off x="6235388" y="2973731"/>
              <a:ext cx="212725" cy="41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555"/>
                  </a:moveTo>
                  <a:lnTo>
                    <a:pt x="5400" y="13555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3555"/>
                  </a:lnTo>
                  <a:lnTo>
                    <a:pt x="21600" y="13555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  <a:round/>
            </a:ln>
          </p:spPr>
          <p:txBody>
            <a:bodyPr lIns="0" tIns="0" rIns="0" bIns="0" anchor="ctr"/>
            <a:lstStyle/>
            <a:p>
              <a:pPr lvl="0" algn="ctr"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  <p:sp>
          <p:nvSpPr>
            <p:cNvPr id="32" name="Shape 33">
              <a:extLst>
                <a:ext uri="{FF2B5EF4-FFF2-40B4-BE49-F238E27FC236}">
                  <a16:creationId xmlns:a16="http://schemas.microsoft.com/office/drawing/2014/main" id="{A74F3D1B-004D-1BCE-640D-8CCA9A4DE278}"/>
                </a:ext>
              </a:extLst>
            </p:cNvPr>
            <p:cNvSpPr/>
            <p:nvPr/>
          </p:nvSpPr>
          <p:spPr>
            <a:xfrm rot="10800000">
              <a:off x="6517964" y="2956649"/>
              <a:ext cx="219075" cy="2601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888"/>
                  </a:moveTo>
                  <a:lnTo>
                    <a:pt x="5400" y="19888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9888"/>
                  </a:lnTo>
                  <a:lnTo>
                    <a:pt x="21600" y="19888"/>
                  </a:lnTo>
                  <a:lnTo>
                    <a:pt x="108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8000"/>
                </a:gs>
                <a:gs pos="100000">
                  <a:srgbClr val="6CC136"/>
                </a:gs>
              </a:gsLst>
              <a:lin ang="16200000" scaled="0"/>
              <a:tileRect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 algn="ctr"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  <p:sp>
          <p:nvSpPr>
            <p:cNvPr id="33" name="Shape 40">
              <a:extLst>
                <a:ext uri="{FF2B5EF4-FFF2-40B4-BE49-F238E27FC236}">
                  <a16:creationId xmlns:a16="http://schemas.microsoft.com/office/drawing/2014/main" id="{BC79B0A1-0BB0-5BD0-DB04-C91FBAA7B015}"/>
                </a:ext>
              </a:extLst>
            </p:cNvPr>
            <p:cNvSpPr/>
            <p:nvPr/>
          </p:nvSpPr>
          <p:spPr>
            <a:xfrm>
              <a:off x="7150621" y="4750524"/>
              <a:ext cx="450851" cy="4308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>
              <a:spAutoFit/>
            </a:bodyPr>
            <a:lstStyle/>
            <a:p>
              <a:pPr lvl="0">
                <a:defRPr>
                  <a:uFillTx/>
                </a:defRPr>
              </a:pPr>
              <a:r>
                <a:rPr sz="2200" dirty="0">
                  <a:solidFill>
                    <a:schemeClr val="accent6"/>
                  </a:solidFill>
                  <a:uFill>
                    <a:solidFill>
                      <a:srgbClr val="008000"/>
                    </a:solidFill>
                  </a:uFill>
                </a:rPr>
                <a:t>h</a:t>
              </a:r>
              <a:r>
                <a:rPr lang="en-US" sz="2200" dirty="0">
                  <a:solidFill>
                    <a:schemeClr val="accent6"/>
                  </a:solidFill>
                  <a:uFill>
                    <a:solidFill>
                      <a:srgbClr val="008000"/>
                    </a:solidFill>
                  </a:uFill>
                  <a:latin typeface="Symbol" charset="2"/>
                  <a:ea typeface="Symbol" charset="2"/>
                  <a:cs typeface="Symbol" charset="2"/>
                  <a:sym typeface="Symbol"/>
                </a:rPr>
                <a:t>n</a:t>
              </a:r>
              <a:endParaRPr sz="2200" dirty="0">
                <a:solidFill>
                  <a:schemeClr val="accent6"/>
                </a:solidFill>
                <a:uFill>
                  <a:solidFill>
                    <a:srgbClr val="008000"/>
                  </a:solidFill>
                </a:uFill>
                <a:latin typeface="Symbol"/>
                <a:ea typeface="Symbol"/>
                <a:cs typeface="Symbol"/>
                <a:sym typeface="Symbol"/>
              </a:endParaRPr>
            </a:p>
          </p:txBody>
        </p:sp>
        <p:grpSp>
          <p:nvGrpSpPr>
            <p:cNvPr id="34" name="Group 108">
              <a:extLst>
                <a:ext uri="{FF2B5EF4-FFF2-40B4-BE49-F238E27FC236}">
                  <a16:creationId xmlns:a16="http://schemas.microsoft.com/office/drawing/2014/main" id="{03EE5F06-43AC-6635-5E52-FAD3AD20CCE4}"/>
                </a:ext>
              </a:extLst>
            </p:cNvPr>
            <p:cNvGrpSpPr/>
            <p:nvPr/>
          </p:nvGrpSpPr>
          <p:grpSpPr>
            <a:xfrm>
              <a:off x="4510583" y="1429474"/>
              <a:ext cx="3091356" cy="4842116"/>
              <a:chOff x="4510583" y="1429474"/>
              <a:chExt cx="3091356" cy="4842116"/>
            </a:xfrm>
          </p:grpSpPr>
          <p:sp>
            <p:nvSpPr>
              <p:cNvPr id="38" name="Shape 42">
                <a:extLst>
                  <a:ext uri="{FF2B5EF4-FFF2-40B4-BE49-F238E27FC236}">
                    <a16:creationId xmlns:a16="http://schemas.microsoft.com/office/drawing/2014/main" id="{DA2BF933-EBE1-40F6-C225-D320C8812A97}"/>
                  </a:ext>
                </a:extLst>
              </p:cNvPr>
              <p:cNvSpPr/>
              <p:nvPr/>
            </p:nvSpPr>
            <p:spPr>
              <a:xfrm>
                <a:off x="4688116" y="3523387"/>
                <a:ext cx="639763" cy="0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39" name="Shape 43">
                <a:extLst>
                  <a:ext uri="{FF2B5EF4-FFF2-40B4-BE49-F238E27FC236}">
                    <a16:creationId xmlns:a16="http://schemas.microsoft.com/office/drawing/2014/main" id="{04A4F6F4-954A-6247-C67A-C68D6C973B41}"/>
                  </a:ext>
                </a:extLst>
              </p:cNvPr>
              <p:cNvSpPr/>
              <p:nvPr/>
            </p:nvSpPr>
            <p:spPr>
              <a:xfrm>
                <a:off x="4684941" y="5493474"/>
                <a:ext cx="639763" cy="1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0" name="Shape 44">
                <a:extLst>
                  <a:ext uri="{FF2B5EF4-FFF2-40B4-BE49-F238E27FC236}">
                    <a16:creationId xmlns:a16="http://schemas.microsoft.com/office/drawing/2014/main" id="{ABEE78A6-258A-3C4A-AE04-623AA6DD542F}"/>
                  </a:ext>
                </a:extLst>
              </p:cNvPr>
              <p:cNvSpPr/>
              <p:nvPr/>
            </p:nvSpPr>
            <p:spPr>
              <a:xfrm>
                <a:off x="5154838" y="3544024"/>
                <a:ext cx="450851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T</a:t>
                </a:r>
                <a:r>
                  <a:rPr sz="2200" b="1" baseline="-25000" dirty="0">
                    <a:uFill>
                      <a:solidFill/>
                    </a:uFill>
                  </a:rPr>
                  <a:t>1</a:t>
                </a:r>
              </a:p>
            </p:txBody>
          </p:sp>
          <p:sp>
            <p:nvSpPr>
              <p:cNvPr id="41" name="Shape 46">
                <a:extLst>
                  <a:ext uri="{FF2B5EF4-FFF2-40B4-BE49-F238E27FC236}">
                    <a16:creationId xmlns:a16="http://schemas.microsoft.com/office/drawing/2014/main" id="{C1FA9AED-35A4-EC8B-DAA1-F57FA7CF2BFB}"/>
                  </a:ext>
                </a:extLst>
              </p:cNvPr>
              <p:cNvSpPr/>
              <p:nvPr/>
            </p:nvSpPr>
            <p:spPr>
              <a:xfrm>
                <a:off x="4510583" y="5840703"/>
                <a:ext cx="1565275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rIns="45719">
                <a:spAutoFit/>
              </a:bodyPr>
              <a:lstStyle>
                <a:lvl1pPr>
                  <a:defRPr sz="2400" b="1"/>
                </a:lvl1pPr>
              </a:lstStyle>
              <a:p>
                <a:pPr lvl="0" algn="ctr">
                  <a:defRPr sz="1800" b="0">
                    <a:uFillTx/>
                  </a:defRPr>
                </a:pPr>
                <a:r>
                  <a:rPr lang="en-US" sz="2200" b="1" dirty="0">
                    <a:uFill>
                      <a:solidFill/>
                    </a:uFill>
                  </a:rPr>
                  <a:t>Annihilator</a:t>
                </a:r>
              </a:p>
            </p:txBody>
          </p:sp>
          <p:sp>
            <p:nvSpPr>
              <p:cNvPr id="42" name="Shape 47">
                <a:extLst>
                  <a:ext uri="{FF2B5EF4-FFF2-40B4-BE49-F238E27FC236}">
                    <a16:creationId xmlns:a16="http://schemas.microsoft.com/office/drawing/2014/main" id="{574615A6-1DA8-476A-BC85-6519BB268A99}"/>
                  </a:ext>
                </a:extLst>
              </p:cNvPr>
              <p:cNvSpPr/>
              <p:nvPr/>
            </p:nvSpPr>
            <p:spPr>
              <a:xfrm>
                <a:off x="4684941" y="1692999"/>
                <a:ext cx="639763" cy="1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3" name="Shape 48">
                <a:extLst>
                  <a:ext uri="{FF2B5EF4-FFF2-40B4-BE49-F238E27FC236}">
                    <a16:creationId xmlns:a16="http://schemas.microsoft.com/office/drawing/2014/main" id="{CC56548D-93D3-EE63-A9DF-0FFE7C2F654A}"/>
                  </a:ext>
                </a:extLst>
              </p:cNvPr>
              <p:cNvSpPr/>
              <p:nvPr/>
            </p:nvSpPr>
            <p:spPr>
              <a:xfrm>
                <a:off x="5339424" y="1429474"/>
                <a:ext cx="450850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S</a:t>
                </a:r>
                <a:r>
                  <a:rPr sz="2200" b="1" baseline="-25000" dirty="0">
                    <a:uFill>
                      <a:solidFill/>
                    </a:uFill>
                  </a:rPr>
                  <a:t>1</a:t>
                </a:r>
              </a:p>
            </p:txBody>
          </p:sp>
          <p:sp>
            <p:nvSpPr>
              <p:cNvPr id="44" name="Shape 49">
                <a:extLst>
                  <a:ext uri="{FF2B5EF4-FFF2-40B4-BE49-F238E27FC236}">
                    <a16:creationId xmlns:a16="http://schemas.microsoft.com/office/drawing/2014/main" id="{C44B6AE8-A2DD-EBC7-E703-29888EAE8E99}"/>
                  </a:ext>
                </a:extLst>
              </p:cNvPr>
              <p:cNvSpPr/>
              <p:nvPr/>
            </p:nvSpPr>
            <p:spPr>
              <a:xfrm>
                <a:off x="6179826" y="3402737"/>
                <a:ext cx="639763" cy="0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5" name="Shape 50">
                <a:extLst>
                  <a:ext uri="{FF2B5EF4-FFF2-40B4-BE49-F238E27FC236}">
                    <a16:creationId xmlns:a16="http://schemas.microsoft.com/office/drawing/2014/main" id="{077FAB13-97D7-C65A-297E-FD047B244C42}"/>
                  </a:ext>
                </a:extLst>
              </p:cNvPr>
              <p:cNvSpPr/>
              <p:nvPr/>
            </p:nvSpPr>
            <p:spPr>
              <a:xfrm>
                <a:off x="6178239" y="5571262"/>
                <a:ext cx="638175" cy="0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6" name="Shape 51">
                <a:extLst>
                  <a:ext uri="{FF2B5EF4-FFF2-40B4-BE49-F238E27FC236}">
                    <a16:creationId xmlns:a16="http://schemas.microsoft.com/office/drawing/2014/main" id="{5A76A6A1-D3BE-FA6B-5CDA-EB3E139FD0F4}"/>
                  </a:ext>
                </a:extLst>
              </p:cNvPr>
              <p:cNvSpPr/>
              <p:nvPr/>
            </p:nvSpPr>
            <p:spPr>
              <a:xfrm>
                <a:off x="6806888" y="3166199"/>
                <a:ext cx="450851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T</a:t>
                </a:r>
                <a:r>
                  <a:rPr sz="2200" b="1" baseline="-25000" dirty="0">
                    <a:uFill>
                      <a:solidFill/>
                    </a:uFill>
                  </a:rPr>
                  <a:t>1</a:t>
                </a:r>
              </a:p>
            </p:txBody>
          </p:sp>
          <p:sp>
            <p:nvSpPr>
              <p:cNvPr id="47" name="Shape 52">
                <a:extLst>
                  <a:ext uri="{FF2B5EF4-FFF2-40B4-BE49-F238E27FC236}">
                    <a16:creationId xmlns:a16="http://schemas.microsoft.com/office/drawing/2014/main" id="{1A57563F-9236-F872-72CF-AFE61A83DFBB}"/>
                  </a:ext>
                </a:extLst>
              </p:cNvPr>
              <p:cNvSpPr/>
              <p:nvPr/>
            </p:nvSpPr>
            <p:spPr>
              <a:xfrm>
                <a:off x="5917602" y="5839547"/>
                <a:ext cx="1684337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rIns="45719">
                <a:spAutoFit/>
              </a:bodyPr>
              <a:lstStyle>
                <a:lvl1pPr>
                  <a:defRPr sz="2400" b="1"/>
                </a:lvl1pPr>
              </a:lstStyle>
              <a:p>
                <a:pPr lvl="0" algn="ctr">
                  <a:defRPr sz="1800" b="0"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Sensitizer</a:t>
                </a:r>
              </a:p>
            </p:txBody>
          </p:sp>
          <p:sp>
            <p:nvSpPr>
              <p:cNvPr id="48" name="Shape 53">
                <a:extLst>
                  <a:ext uri="{FF2B5EF4-FFF2-40B4-BE49-F238E27FC236}">
                    <a16:creationId xmlns:a16="http://schemas.microsoft.com/office/drawing/2014/main" id="{21CCE85C-1AEA-7CB8-37E1-EEA08BC9D931}"/>
                  </a:ext>
                </a:extLst>
              </p:cNvPr>
              <p:cNvSpPr/>
              <p:nvPr/>
            </p:nvSpPr>
            <p:spPr>
              <a:xfrm>
                <a:off x="6176651" y="2951887"/>
                <a:ext cx="639763" cy="0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9" name="Shape 54">
                <a:extLst>
                  <a:ext uri="{FF2B5EF4-FFF2-40B4-BE49-F238E27FC236}">
                    <a16:creationId xmlns:a16="http://schemas.microsoft.com/office/drawing/2014/main" id="{C0C1690F-E531-3FC5-828A-3492AA335230}"/>
                  </a:ext>
                </a:extLst>
              </p:cNvPr>
              <p:cNvSpPr/>
              <p:nvPr/>
            </p:nvSpPr>
            <p:spPr>
              <a:xfrm>
                <a:off x="6844989" y="2686646"/>
                <a:ext cx="450851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S</a:t>
                </a:r>
                <a:r>
                  <a:rPr sz="2200" b="1" baseline="-25000" dirty="0">
                    <a:uFill>
                      <a:solidFill/>
                    </a:uFill>
                  </a:rPr>
                  <a:t>1</a:t>
                </a:r>
              </a:p>
            </p:txBody>
          </p:sp>
          <p:sp>
            <p:nvSpPr>
              <p:cNvPr id="50" name="Shape 55">
                <a:extLst>
                  <a:ext uri="{FF2B5EF4-FFF2-40B4-BE49-F238E27FC236}">
                    <a16:creationId xmlns:a16="http://schemas.microsoft.com/office/drawing/2014/main" id="{04A7B684-8B25-F971-981B-B8B92D3A795B}"/>
                  </a:ext>
                </a:extLst>
              </p:cNvPr>
              <p:cNvSpPr/>
              <p:nvPr/>
            </p:nvSpPr>
            <p:spPr>
              <a:xfrm>
                <a:off x="6844990" y="5344249"/>
                <a:ext cx="450850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S</a:t>
                </a:r>
                <a:r>
                  <a:rPr sz="2200" b="1" baseline="-25000" dirty="0">
                    <a:uFill>
                      <a:solidFill/>
                    </a:uFill>
                  </a:rPr>
                  <a:t>0</a:t>
                </a:r>
              </a:p>
            </p:txBody>
          </p:sp>
        </p:grpSp>
        <p:sp>
          <p:nvSpPr>
            <p:cNvPr id="35" name="Shape 67">
              <a:extLst>
                <a:ext uri="{FF2B5EF4-FFF2-40B4-BE49-F238E27FC236}">
                  <a16:creationId xmlns:a16="http://schemas.microsoft.com/office/drawing/2014/main" id="{E2E18701-85F5-BFCC-CDA3-D3866F0136A5}"/>
                </a:ext>
              </a:extLst>
            </p:cNvPr>
            <p:cNvSpPr/>
            <p:nvPr/>
          </p:nvSpPr>
          <p:spPr>
            <a:xfrm rot="8347896" flipH="1">
              <a:off x="6538983" y="5196377"/>
              <a:ext cx="682626" cy="151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34" extrusionOk="0">
                  <a:moveTo>
                    <a:pt x="0" y="0"/>
                  </a:moveTo>
                  <a:cubicBezTo>
                    <a:pt x="0" y="0"/>
                    <a:pt x="4276" y="3417"/>
                    <a:pt x="5386" y="4637"/>
                  </a:cubicBezTo>
                  <a:cubicBezTo>
                    <a:pt x="6497" y="5858"/>
                    <a:pt x="6052" y="5126"/>
                    <a:pt x="6552" y="7322"/>
                  </a:cubicBezTo>
                  <a:cubicBezTo>
                    <a:pt x="7052" y="9519"/>
                    <a:pt x="7552" y="19037"/>
                    <a:pt x="8274" y="17817"/>
                  </a:cubicBezTo>
                  <a:cubicBezTo>
                    <a:pt x="8995" y="16597"/>
                    <a:pt x="10106" y="-366"/>
                    <a:pt x="10939" y="244"/>
                  </a:cubicBezTo>
                  <a:cubicBezTo>
                    <a:pt x="11772" y="854"/>
                    <a:pt x="12271" y="21234"/>
                    <a:pt x="13160" y="21234"/>
                  </a:cubicBezTo>
                  <a:cubicBezTo>
                    <a:pt x="14048" y="21234"/>
                    <a:pt x="15325" y="854"/>
                    <a:pt x="16269" y="244"/>
                  </a:cubicBezTo>
                  <a:cubicBezTo>
                    <a:pt x="17213" y="-366"/>
                    <a:pt x="18046" y="16841"/>
                    <a:pt x="18935" y="17817"/>
                  </a:cubicBezTo>
                  <a:cubicBezTo>
                    <a:pt x="19823" y="18793"/>
                    <a:pt x="20712" y="12448"/>
                    <a:pt x="21600" y="6102"/>
                  </a:cubicBezTo>
                </a:path>
              </a:pathLst>
            </a:custGeom>
            <a:ln w="38100">
              <a:solidFill>
                <a:schemeClr val="accent6"/>
              </a:solidFill>
              <a:round/>
              <a:headEnd type="triangle"/>
            </a:ln>
          </p:spPr>
          <p:txBody>
            <a:bodyPr lIns="0" tIns="0" rIns="0" bIns="0"/>
            <a:lstStyle/>
            <a:p>
              <a:pPr lvl="0"/>
              <a:endParaRPr/>
            </a:p>
          </p:txBody>
        </p:sp>
        <p:sp>
          <p:nvSpPr>
            <p:cNvPr id="36" name="Curved Left Arrow 36">
              <a:extLst>
                <a:ext uri="{FF2B5EF4-FFF2-40B4-BE49-F238E27FC236}">
                  <a16:creationId xmlns:a16="http://schemas.microsoft.com/office/drawing/2014/main" id="{C44458FA-3797-9FE4-23F4-49B4B2430174}"/>
                </a:ext>
              </a:extLst>
            </p:cNvPr>
            <p:cNvSpPr/>
            <p:nvPr/>
          </p:nvSpPr>
          <p:spPr>
            <a:xfrm flipH="1">
              <a:off x="5773740" y="3349939"/>
              <a:ext cx="416756" cy="2377440"/>
            </a:xfrm>
            <a:prstGeom prst="curvedLeftArrow">
              <a:avLst>
                <a:gd name="adj1" fmla="val 23106"/>
                <a:gd name="adj2" fmla="val 69644"/>
                <a:gd name="adj3" fmla="val 27813"/>
              </a:avLst>
            </a:prstGeom>
            <a:solidFill>
              <a:srgbClr val="7030A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Curved Left Arrow 37">
              <a:extLst>
                <a:ext uri="{FF2B5EF4-FFF2-40B4-BE49-F238E27FC236}">
                  <a16:creationId xmlns:a16="http://schemas.microsoft.com/office/drawing/2014/main" id="{BF1069C6-72FE-07DF-74F9-B60A6ABEA094}"/>
                </a:ext>
              </a:extLst>
            </p:cNvPr>
            <p:cNvSpPr/>
            <p:nvPr/>
          </p:nvSpPr>
          <p:spPr>
            <a:xfrm flipV="1">
              <a:off x="5316160" y="3371367"/>
              <a:ext cx="438912" cy="2166330"/>
            </a:xfrm>
            <a:prstGeom prst="curvedLeftArrow">
              <a:avLst>
                <a:gd name="adj1" fmla="val 23106"/>
                <a:gd name="adj2" fmla="val 69644"/>
                <a:gd name="adj3" fmla="val 27813"/>
              </a:avLst>
            </a:prstGeom>
            <a:solidFill>
              <a:srgbClr val="7030A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1" name="Curved Left Arrow 51">
            <a:extLst>
              <a:ext uri="{FF2B5EF4-FFF2-40B4-BE49-F238E27FC236}">
                <a16:creationId xmlns:a16="http://schemas.microsoft.com/office/drawing/2014/main" id="{23E9C228-2162-CA82-922C-9B57D02C95DB}"/>
              </a:ext>
            </a:extLst>
          </p:cNvPr>
          <p:cNvSpPr>
            <a:spLocks noChangeAspect="1"/>
          </p:cNvSpPr>
          <p:nvPr/>
        </p:nvSpPr>
        <p:spPr>
          <a:xfrm>
            <a:off x="5717942" y="3164572"/>
            <a:ext cx="438912" cy="2166330"/>
          </a:xfrm>
          <a:prstGeom prst="curvedLeftArrow">
            <a:avLst>
              <a:gd name="adj1" fmla="val 23106"/>
              <a:gd name="adj2" fmla="val 69644"/>
              <a:gd name="adj3" fmla="val 27813"/>
            </a:avLst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Curved Left Arrow 52">
            <a:extLst>
              <a:ext uri="{FF2B5EF4-FFF2-40B4-BE49-F238E27FC236}">
                <a16:creationId xmlns:a16="http://schemas.microsoft.com/office/drawing/2014/main" id="{F51C479A-726D-0E65-6320-7C9C3B5005A5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5714004" y="1236522"/>
            <a:ext cx="410407" cy="2029398"/>
          </a:xfrm>
          <a:prstGeom prst="curvedLeftArrow">
            <a:avLst>
              <a:gd name="adj1" fmla="val 23106"/>
              <a:gd name="adj2" fmla="val 69644"/>
              <a:gd name="adj3" fmla="val 27813"/>
            </a:avLst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E9CAB21-984B-B02F-A65D-C6C7894D8305}"/>
              </a:ext>
            </a:extLst>
          </p:cNvPr>
          <p:cNvSpPr txBox="1"/>
          <p:nvPr/>
        </p:nvSpPr>
        <p:spPr>
          <a:xfrm>
            <a:off x="4648995" y="6129639"/>
            <a:ext cx="2601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+mj-lt"/>
              </a:rPr>
              <a:t>2 h</a:t>
            </a:r>
            <a:r>
              <a:rPr lang="en-US" sz="3200" b="1" dirty="0">
                <a:solidFill>
                  <a:srgbClr val="008000"/>
                </a:solidFill>
                <a:latin typeface="Symbol" pitchFamily="18" charset="2"/>
              </a:rPr>
              <a:t>n </a:t>
            </a:r>
            <a:r>
              <a:rPr lang="en-US" sz="3200" b="1" dirty="0">
                <a:latin typeface="Calibri"/>
                <a:cs typeface="Calibri"/>
              </a:rPr>
              <a:t>→</a:t>
            </a:r>
            <a:r>
              <a:rPr lang="en-US" sz="3200" b="1" dirty="0">
                <a:solidFill>
                  <a:srgbClr val="008000"/>
                </a:solidFill>
                <a:latin typeface="Symbol" pitchFamily="18" charset="2"/>
              </a:rPr>
              <a:t> </a:t>
            </a:r>
            <a:r>
              <a:rPr lang="en-US" sz="3200" b="1" dirty="0">
                <a:solidFill>
                  <a:srgbClr val="0000FF"/>
                </a:solidFill>
              </a:rPr>
              <a:t>h</a:t>
            </a:r>
            <a:r>
              <a:rPr lang="en-US" sz="3200" b="1" dirty="0">
                <a:solidFill>
                  <a:srgbClr val="0000FF"/>
                </a:solidFill>
                <a:latin typeface="Symbol" pitchFamily="18" charset="2"/>
              </a:rPr>
              <a:t>n </a:t>
            </a:r>
            <a:endParaRPr lang="en-US" sz="3200" b="1" baseline="-25000" dirty="0">
              <a:solidFill>
                <a:srgbClr val="0000FF"/>
              </a:solidFill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4841606B-BC78-FCAD-1F88-B75854147CA8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Photon Upconversion</a:t>
            </a:r>
          </a:p>
        </p:txBody>
      </p:sp>
    </p:spTree>
    <p:extLst>
      <p:ext uri="{BB962C8B-B14F-4D97-AF65-F5344CB8AC3E}">
        <p14:creationId xmlns:p14="http://schemas.microsoft.com/office/powerpoint/2010/main" val="57864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7" grpId="1" animBg="1"/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  <p:bldP spid="51" grpId="0" animBg="1"/>
      <p:bldP spid="52" grpId="0" animBg="1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90111-6FE6-DA2B-7C42-47EDF5CB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8</a:t>
            </a:fld>
            <a:endParaRPr lang="en-US"/>
          </a:p>
        </p:txBody>
      </p:sp>
      <p:sp>
        <p:nvSpPr>
          <p:cNvPr id="3" name="Shape 34">
            <a:extLst>
              <a:ext uri="{FF2B5EF4-FFF2-40B4-BE49-F238E27FC236}">
                <a16:creationId xmlns:a16="http://schemas.microsoft.com/office/drawing/2014/main" id="{30524A3E-FFAD-8FBB-C3B0-41053B0C3FA4}"/>
              </a:ext>
            </a:extLst>
          </p:cNvPr>
          <p:cNvSpPr>
            <a:spLocks noChangeAspect="1"/>
          </p:cNvSpPr>
          <p:nvPr/>
        </p:nvSpPr>
        <p:spPr>
          <a:xfrm>
            <a:off x="6270192" y="1394500"/>
            <a:ext cx="369888" cy="3781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645"/>
                </a:moveTo>
                <a:lnTo>
                  <a:pt x="5400" y="19645"/>
                </a:lnTo>
                <a:lnTo>
                  <a:pt x="5400" y="0"/>
                </a:lnTo>
                <a:lnTo>
                  <a:pt x="16200" y="0"/>
                </a:lnTo>
                <a:lnTo>
                  <a:pt x="16200" y="19645"/>
                </a:lnTo>
                <a:lnTo>
                  <a:pt x="21600" y="19645"/>
                </a:lnTo>
                <a:lnTo>
                  <a:pt x="10800" y="21600"/>
                </a:lnTo>
                <a:close/>
              </a:path>
            </a:pathLst>
          </a:custGeom>
          <a:gradFill flip="none" rotWithShape="1">
            <a:gsLst>
              <a:gs pos="0">
                <a:srgbClr val="0000FF"/>
              </a:gs>
              <a:gs pos="100000">
                <a:schemeClr val="accent5"/>
              </a:gs>
            </a:gsLst>
            <a:lin ang="16200000" scaled="0"/>
            <a:tileRect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68733F-3030-F709-9C54-2F6A213CBE49}"/>
              </a:ext>
            </a:extLst>
          </p:cNvPr>
          <p:cNvSpPr txBox="1">
            <a:spLocks noChangeAspect="1"/>
          </p:cNvSpPr>
          <p:nvPr/>
        </p:nvSpPr>
        <p:spPr>
          <a:xfrm>
            <a:off x="5773276" y="2648680"/>
            <a:ext cx="47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(4)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4D0438-D7D5-5389-8F0C-51DBB8D9F047}"/>
              </a:ext>
            </a:extLst>
          </p:cNvPr>
          <p:cNvSpPr txBox="1">
            <a:spLocks noChangeAspect="1"/>
          </p:cNvSpPr>
          <p:nvPr/>
        </p:nvSpPr>
        <p:spPr>
          <a:xfrm>
            <a:off x="6526276" y="2074796"/>
            <a:ext cx="47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(5)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2815BF-5F32-C1AD-F0A6-444ECF40B9D5}"/>
              </a:ext>
            </a:extLst>
          </p:cNvPr>
          <p:cNvGrpSpPr>
            <a:grpSpLocks noChangeAspect="1"/>
          </p:cNvGrpSpPr>
          <p:nvPr/>
        </p:nvGrpSpPr>
        <p:grpSpPr>
          <a:xfrm>
            <a:off x="6111962" y="1116596"/>
            <a:ext cx="2916531" cy="4345662"/>
            <a:chOff x="4684941" y="1429474"/>
            <a:chExt cx="2916531" cy="4345662"/>
          </a:xfrm>
        </p:grpSpPr>
        <p:sp>
          <p:nvSpPr>
            <p:cNvPr id="31" name="Shape 56">
              <a:extLst>
                <a:ext uri="{FF2B5EF4-FFF2-40B4-BE49-F238E27FC236}">
                  <a16:creationId xmlns:a16="http://schemas.microsoft.com/office/drawing/2014/main" id="{C8519703-43D9-6EA6-7FCC-EAC5F61D21EB}"/>
                </a:ext>
              </a:extLst>
            </p:cNvPr>
            <p:cNvSpPr/>
            <p:nvPr/>
          </p:nvSpPr>
          <p:spPr>
            <a:xfrm>
              <a:off x="6235388" y="2973731"/>
              <a:ext cx="212725" cy="41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555"/>
                  </a:moveTo>
                  <a:lnTo>
                    <a:pt x="5400" y="13555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3555"/>
                  </a:lnTo>
                  <a:lnTo>
                    <a:pt x="21600" y="13555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  <a:round/>
            </a:ln>
          </p:spPr>
          <p:txBody>
            <a:bodyPr lIns="0" tIns="0" rIns="0" bIns="0" anchor="ctr"/>
            <a:lstStyle/>
            <a:p>
              <a:pPr lvl="0" algn="ctr"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  <p:sp>
          <p:nvSpPr>
            <p:cNvPr id="32" name="Shape 33">
              <a:extLst>
                <a:ext uri="{FF2B5EF4-FFF2-40B4-BE49-F238E27FC236}">
                  <a16:creationId xmlns:a16="http://schemas.microsoft.com/office/drawing/2014/main" id="{A74F3D1B-004D-1BCE-640D-8CCA9A4DE278}"/>
                </a:ext>
              </a:extLst>
            </p:cNvPr>
            <p:cNvSpPr/>
            <p:nvPr/>
          </p:nvSpPr>
          <p:spPr>
            <a:xfrm rot="10800000">
              <a:off x="6517964" y="2956649"/>
              <a:ext cx="219075" cy="2601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888"/>
                  </a:moveTo>
                  <a:lnTo>
                    <a:pt x="5400" y="19888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9888"/>
                  </a:lnTo>
                  <a:lnTo>
                    <a:pt x="21600" y="19888"/>
                  </a:lnTo>
                  <a:lnTo>
                    <a:pt x="108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8000"/>
                </a:gs>
                <a:gs pos="100000">
                  <a:srgbClr val="6CC136"/>
                </a:gs>
              </a:gsLst>
              <a:lin ang="16200000" scaled="0"/>
              <a:tileRect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 algn="ctr"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  <p:sp>
          <p:nvSpPr>
            <p:cNvPr id="33" name="Shape 40">
              <a:extLst>
                <a:ext uri="{FF2B5EF4-FFF2-40B4-BE49-F238E27FC236}">
                  <a16:creationId xmlns:a16="http://schemas.microsoft.com/office/drawing/2014/main" id="{BC79B0A1-0BB0-5BD0-DB04-C91FBAA7B015}"/>
                </a:ext>
              </a:extLst>
            </p:cNvPr>
            <p:cNvSpPr/>
            <p:nvPr/>
          </p:nvSpPr>
          <p:spPr>
            <a:xfrm>
              <a:off x="7150621" y="4750524"/>
              <a:ext cx="450851" cy="4308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>
              <a:spAutoFit/>
            </a:bodyPr>
            <a:lstStyle/>
            <a:p>
              <a:pPr lvl="0">
                <a:defRPr>
                  <a:uFillTx/>
                </a:defRPr>
              </a:pPr>
              <a:r>
                <a:rPr sz="2200" dirty="0">
                  <a:solidFill>
                    <a:schemeClr val="accent6"/>
                  </a:solidFill>
                  <a:uFill>
                    <a:solidFill>
                      <a:srgbClr val="008000"/>
                    </a:solidFill>
                  </a:uFill>
                </a:rPr>
                <a:t>h</a:t>
              </a:r>
              <a:r>
                <a:rPr lang="en-US" sz="2200" dirty="0">
                  <a:solidFill>
                    <a:schemeClr val="accent6"/>
                  </a:solidFill>
                  <a:uFill>
                    <a:solidFill>
                      <a:srgbClr val="008000"/>
                    </a:solidFill>
                  </a:uFill>
                  <a:latin typeface="Symbol" charset="2"/>
                  <a:ea typeface="Symbol" charset="2"/>
                  <a:cs typeface="Symbol" charset="2"/>
                  <a:sym typeface="Symbol"/>
                </a:rPr>
                <a:t>n</a:t>
              </a:r>
              <a:endParaRPr sz="2200" dirty="0">
                <a:solidFill>
                  <a:schemeClr val="accent6"/>
                </a:solidFill>
                <a:uFill>
                  <a:solidFill>
                    <a:srgbClr val="008000"/>
                  </a:solidFill>
                </a:uFill>
                <a:latin typeface="Symbol"/>
                <a:ea typeface="Symbol"/>
                <a:cs typeface="Symbol"/>
                <a:sym typeface="Symbol"/>
              </a:endParaRPr>
            </a:p>
          </p:txBody>
        </p:sp>
        <p:grpSp>
          <p:nvGrpSpPr>
            <p:cNvPr id="34" name="Group 108">
              <a:extLst>
                <a:ext uri="{FF2B5EF4-FFF2-40B4-BE49-F238E27FC236}">
                  <a16:creationId xmlns:a16="http://schemas.microsoft.com/office/drawing/2014/main" id="{03EE5F06-43AC-6635-5E52-FAD3AD20CCE4}"/>
                </a:ext>
              </a:extLst>
            </p:cNvPr>
            <p:cNvGrpSpPr/>
            <p:nvPr/>
          </p:nvGrpSpPr>
          <p:grpSpPr>
            <a:xfrm>
              <a:off x="4684941" y="1429474"/>
              <a:ext cx="2610899" cy="4345662"/>
              <a:chOff x="4684941" y="1429474"/>
              <a:chExt cx="2610899" cy="4345662"/>
            </a:xfrm>
          </p:grpSpPr>
          <p:sp>
            <p:nvSpPr>
              <p:cNvPr id="38" name="Shape 42">
                <a:extLst>
                  <a:ext uri="{FF2B5EF4-FFF2-40B4-BE49-F238E27FC236}">
                    <a16:creationId xmlns:a16="http://schemas.microsoft.com/office/drawing/2014/main" id="{DA2BF933-EBE1-40F6-C225-D320C8812A97}"/>
                  </a:ext>
                </a:extLst>
              </p:cNvPr>
              <p:cNvSpPr/>
              <p:nvPr/>
            </p:nvSpPr>
            <p:spPr>
              <a:xfrm>
                <a:off x="4688116" y="3523387"/>
                <a:ext cx="639763" cy="0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39" name="Shape 43">
                <a:extLst>
                  <a:ext uri="{FF2B5EF4-FFF2-40B4-BE49-F238E27FC236}">
                    <a16:creationId xmlns:a16="http://schemas.microsoft.com/office/drawing/2014/main" id="{04A4F6F4-954A-6247-C67A-C68D6C973B41}"/>
                  </a:ext>
                </a:extLst>
              </p:cNvPr>
              <p:cNvSpPr/>
              <p:nvPr/>
            </p:nvSpPr>
            <p:spPr>
              <a:xfrm>
                <a:off x="4684941" y="5493474"/>
                <a:ext cx="639763" cy="1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0" name="Shape 44">
                <a:extLst>
                  <a:ext uri="{FF2B5EF4-FFF2-40B4-BE49-F238E27FC236}">
                    <a16:creationId xmlns:a16="http://schemas.microsoft.com/office/drawing/2014/main" id="{ABEE78A6-258A-3C4A-AE04-623AA6DD542F}"/>
                  </a:ext>
                </a:extLst>
              </p:cNvPr>
              <p:cNvSpPr/>
              <p:nvPr/>
            </p:nvSpPr>
            <p:spPr>
              <a:xfrm>
                <a:off x="5154838" y="3544024"/>
                <a:ext cx="450851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T</a:t>
                </a:r>
                <a:r>
                  <a:rPr sz="2200" b="1" baseline="-25000" dirty="0">
                    <a:uFill>
                      <a:solidFill/>
                    </a:uFill>
                  </a:rPr>
                  <a:t>1</a:t>
                </a:r>
              </a:p>
            </p:txBody>
          </p:sp>
          <p:sp>
            <p:nvSpPr>
              <p:cNvPr id="42" name="Shape 47">
                <a:extLst>
                  <a:ext uri="{FF2B5EF4-FFF2-40B4-BE49-F238E27FC236}">
                    <a16:creationId xmlns:a16="http://schemas.microsoft.com/office/drawing/2014/main" id="{574615A6-1DA8-476A-BC85-6519BB268A99}"/>
                  </a:ext>
                </a:extLst>
              </p:cNvPr>
              <p:cNvSpPr/>
              <p:nvPr/>
            </p:nvSpPr>
            <p:spPr>
              <a:xfrm>
                <a:off x="4684941" y="1692999"/>
                <a:ext cx="639763" cy="1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3" name="Shape 48">
                <a:extLst>
                  <a:ext uri="{FF2B5EF4-FFF2-40B4-BE49-F238E27FC236}">
                    <a16:creationId xmlns:a16="http://schemas.microsoft.com/office/drawing/2014/main" id="{CC56548D-93D3-EE63-A9DF-0FFE7C2F654A}"/>
                  </a:ext>
                </a:extLst>
              </p:cNvPr>
              <p:cNvSpPr/>
              <p:nvPr/>
            </p:nvSpPr>
            <p:spPr>
              <a:xfrm>
                <a:off x="5339424" y="1429474"/>
                <a:ext cx="450850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S</a:t>
                </a:r>
                <a:r>
                  <a:rPr sz="2200" b="1" baseline="-25000" dirty="0">
                    <a:uFill>
                      <a:solidFill/>
                    </a:uFill>
                  </a:rPr>
                  <a:t>1</a:t>
                </a:r>
              </a:p>
            </p:txBody>
          </p:sp>
          <p:sp>
            <p:nvSpPr>
              <p:cNvPr id="44" name="Shape 49">
                <a:extLst>
                  <a:ext uri="{FF2B5EF4-FFF2-40B4-BE49-F238E27FC236}">
                    <a16:creationId xmlns:a16="http://schemas.microsoft.com/office/drawing/2014/main" id="{C44B6AE8-A2DD-EBC7-E703-29888EAE8E99}"/>
                  </a:ext>
                </a:extLst>
              </p:cNvPr>
              <p:cNvSpPr/>
              <p:nvPr/>
            </p:nvSpPr>
            <p:spPr>
              <a:xfrm>
                <a:off x="6179826" y="3402737"/>
                <a:ext cx="639763" cy="0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5" name="Shape 50">
                <a:extLst>
                  <a:ext uri="{FF2B5EF4-FFF2-40B4-BE49-F238E27FC236}">
                    <a16:creationId xmlns:a16="http://schemas.microsoft.com/office/drawing/2014/main" id="{077FAB13-97D7-C65A-297E-FD047B244C42}"/>
                  </a:ext>
                </a:extLst>
              </p:cNvPr>
              <p:cNvSpPr/>
              <p:nvPr/>
            </p:nvSpPr>
            <p:spPr>
              <a:xfrm>
                <a:off x="6178239" y="5571262"/>
                <a:ext cx="638175" cy="0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6" name="Shape 51">
                <a:extLst>
                  <a:ext uri="{FF2B5EF4-FFF2-40B4-BE49-F238E27FC236}">
                    <a16:creationId xmlns:a16="http://schemas.microsoft.com/office/drawing/2014/main" id="{5A76A6A1-D3BE-FA6B-5CDA-EB3E139FD0F4}"/>
                  </a:ext>
                </a:extLst>
              </p:cNvPr>
              <p:cNvSpPr/>
              <p:nvPr/>
            </p:nvSpPr>
            <p:spPr>
              <a:xfrm>
                <a:off x="6806888" y="3166199"/>
                <a:ext cx="450851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T</a:t>
                </a:r>
                <a:r>
                  <a:rPr sz="2200" b="1" baseline="-25000" dirty="0">
                    <a:uFill>
                      <a:solidFill/>
                    </a:uFill>
                  </a:rPr>
                  <a:t>1</a:t>
                </a:r>
              </a:p>
            </p:txBody>
          </p:sp>
          <p:sp>
            <p:nvSpPr>
              <p:cNvPr id="48" name="Shape 53">
                <a:extLst>
                  <a:ext uri="{FF2B5EF4-FFF2-40B4-BE49-F238E27FC236}">
                    <a16:creationId xmlns:a16="http://schemas.microsoft.com/office/drawing/2014/main" id="{21CCE85C-1AEA-7CB8-37E1-EEA08BC9D931}"/>
                  </a:ext>
                </a:extLst>
              </p:cNvPr>
              <p:cNvSpPr/>
              <p:nvPr/>
            </p:nvSpPr>
            <p:spPr>
              <a:xfrm>
                <a:off x="6176651" y="2951887"/>
                <a:ext cx="639763" cy="0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9" name="Shape 54">
                <a:extLst>
                  <a:ext uri="{FF2B5EF4-FFF2-40B4-BE49-F238E27FC236}">
                    <a16:creationId xmlns:a16="http://schemas.microsoft.com/office/drawing/2014/main" id="{C0C1690F-E531-3FC5-828A-3492AA335230}"/>
                  </a:ext>
                </a:extLst>
              </p:cNvPr>
              <p:cNvSpPr/>
              <p:nvPr/>
            </p:nvSpPr>
            <p:spPr>
              <a:xfrm>
                <a:off x="6844989" y="2686646"/>
                <a:ext cx="450851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S</a:t>
                </a:r>
                <a:r>
                  <a:rPr sz="2200" b="1" baseline="-25000" dirty="0">
                    <a:uFill>
                      <a:solidFill/>
                    </a:uFill>
                  </a:rPr>
                  <a:t>1</a:t>
                </a:r>
              </a:p>
            </p:txBody>
          </p:sp>
          <p:sp>
            <p:nvSpPr>
              <p:cNvPr id="50" name="Shape 55">
                <a:extLst>
                  <a:ext uri="{FF2B5EF4-FFF2-40B4-BE49-F238E27FC236}">
                    <a16:creationId xmlns:a16="http://schemas.microsoft.com/office/drawing/2014/main" id="{04A7B684-8B25-F971-981B-B8B92D3A795B}"/>
                  </a:ext>
                </a:extLst>
              </p:cNvPr>
              <p:cNvSpPr/>
              <p:nvPr/>
            </p:nvSpPr>
            <p:spPr>
              <a:xfrm>
                <a:off x="6844990" y="5344249"/>
                <a:ext cx="450850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S</a:t>
                </a:r>
                <a:r>
                  <a:rPr sz="2200" b="1" baseline="-25000" dirty="0">
                    <a:uFill>
                      <a:solidFill/>
                    </a:uFill>
                  </a:rPr>
                  <a:t>0</a:t>
                </a:r>
              </a:p>
            </p:txBody>
          </p:sp>
        </p:grpSp>
        <p:sp>
          <p:nvSpPr>
            <p:cNvPr id="35" name="Shape 67">
              <a:extLst>
                <a:ext uri="{FF2B5EF4-FFF2-40B4-BE49-F238E27FC236}">
                  <a16:creationId xmlns:a16="http://schemas.microsoft.com/office/drawing/2014/main" id="{E2E18701-85F5-BFCC-CDA3-D3866F0136A5}"/>
                </a:ext>
              </a:extLst>
            </p:cNvPr>
            <p:cNvSpPr/>
            <p:nvPr/>
          </p:nvSpPr>
          <p:spPr>
            <a:xfrm rot="8347896" flipH="1">
              <a:off x="6538983" y="5196377"/>
              <a:ext cx="682626" cy="151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34" extrusionOk="0">
                  <a:moveTo>
                    <a:pt x="0" y="0"/>
                  </a:moveTo>
                  <a:cubicBezTo>
                    <a:pt x="0" y="0"/>
                    <a:pt x="4276" y="3417"/>
                    <a:pt x="5386" y="4637"/>
                  </a:cubicBezTo>
                  <a:cubicBezTo>
                    <a:pt x="6497" y="5858"/>
                    <a:pt x="6052" y="5126"/>
                    <a:pt x="6552" y="7322"/>
                  </a:cubicBezTo>
                  <a:cubicBezTo>
                    <a:pt x="7052" y="9519"/>
                    <a:pt x="7552" y="19037"/>
                    <a:pt x="8274" y="17817"/>
                  </a:cubicBezTo>
                  <a:cubicBezTo>
                    <a:pt x="8995" y="16597"/>
                    <a:pt x="10106" y="-366"/>
                    <a:pt x="10939" y="244"/>
                  </a:cubicBezTo>
                  <a:cubicBezTo>
                    <a:pt x="11772" y="854"/>
                    <a:pt x="12271" y="21234"/>
                    <a:pt x="13160" y="21234"/>
                  </a:cubicBezTo>
                  <a:cubicBezTo>
                    <a:pt x="14048" y="21234"/>
                    <a:pt x="15325" y="854"/>
                    <a:pt x="16269" y="244"/>
                  </a:cubicBezTo>
                  <a:cubicBezTo>
                    <a:pt x="17213" y="-366"/>
                    <a:pt x="18046" y="16841"/>
                    <a:pt x="18935" y="17817"/>
                  </a:cubicBezTo>
                  <a:cubicBezTo>
                    <a:pt x="19823" y="18793"/>
                    <a:pt x="20712" y="12448"/>
                    <a:pt x="21600" y="6102"/>
                  </a:cubicBezTo>
                </a:path>
              </a:pathLst>
            </a:custGeom>
            <a:ln w="38100">
              <a:solidFill>
                <a:schemeClr val="accent6"/>
              </a:solidFill>
              <a:round/>
              <a:headEnd type="triangle"/>
            </a:ln>
          </p:spPr>
          <p:txBody>
            <a:bodyPr lIns="0" tIns="0" rIns="0" bIns="0"/>
            <a:lstStyle/>
            <a:p>
              <a:pPr lvl="0"/>
              <a:endParaRPr/>
            </a:p>
          </p:txBody>
        </p:sp>
        <p:sp>
          <p:nvSpPr>
            <p:cNvPr id="36" name="Curved Left Arrow 36">
              <a:extLst>
                <a:ext uri="{FF2B5EF4-FFF2-40B4-BE49-F238E27FC236}">
                  <a16:creationId xmlns:a16="http://schemas.microsoft.com/office/drawing/2014/main" id="{C44458FA-3797-9FE4-23F4-49B4B2430174}"/>
                </a:ext>
              </a:extLst>
            </p:cNvPr>
            <p:cNvSpPr/>
            <p:nvPr/>
          </p:nvSpPr>
          <p:spPr>
            <a:xfrm flipH="1">
              <a:off x="5773740" y="3349939"/>
              <a:ext cx="416756" cy="2377440"/>
            </a:xfrm>
            <a:prstGeom prst="curvedLeftArrow">
              <a:avLst>
                <a:gd name="adj1" fmla="val 23106"/>
                <a:gd name="adj2" fmla="val 69644"/>
                <a:gd name="adj3" fmla="val 27813"/>
              </a:avLst>
            </a:prstGeom>
            <a:solidFill>
              <a:srgbClr val="7030A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Curved Left Arrow 37">
              <a:extLst>
                <a:ext uri="{FF2B5EF4-FFF2-40B4-BE49-F238E27FC236}">
                  <a16:creationId xmlns:a16="http://schemas.microsoft.com/office/drawing/2014/main" id="{BF1069C6-72FE-07DF-74F9-B60A6ABEA094}"/>
                </a:ext>
              </a:extLst>
            </p:cNvPr>
            <p:cNvSpPr/>
            <p:nvPr/>
          </p:nvSpPr>
          <p:spPr>
            <a:xfrm flipV="1">
              <a:off x="5316160" y="3371367"/>
              <a:ext cx="438912" cy="2166330"/>
            </a:xfrm>
            <a:prstGeom prst="curvedLeftArrow">
              <a:avLst>
                <a:gd name="adj1" fmla="val 23106"/>
                <a:gd name="adj2" fmla="val 69644"/>
                <a:gd name="adj3" fmla="val 27813"/>
              </a:avLst>
            </a:prstGeom>
            <a:solidFill>
              <a:srgbClr val="7030A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2" name="Curved Left Arrow 52">
            <a:extLst>
              <a:ext uri="{FF2B5EF4-FFF2-40B4-BE49-F238E27FC236}">
                <a16:creationId xmlns:a16="http://schemas.microsoft.com/office/drawing/2014/main" id="{F51C479A-726D-0E65-6320-7C9C3B5005A5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5714004" y="1236522"/>
            <a:ext cx="410407" cy="2029398"/>
          </a:xfrm>
          <a:prstGeom prst="curvedLeftArrow">
            <a:avLst>
              <a:gd name="adj1" fmla="val 23106"/>
              <a:gd name="adj2" fmla="val 69644"/>
              <a:gd name="adj3" fmla="val 27813"/>
            </a:avLst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E9CAB21-984B-B02F-A65D-C6C7894D8305}"/>
              </a:ext>
            </a:extLst>
          </p:cNvPr>
          <p:cNvSpPr txBox="1"/>
          <p:nvPr/>
        </p:nvSpPr>
        <p:spPr>
          <a:xfrm>
            <a:off x="4648995" y="6129639"/>
            <a:ext cx="2601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+mj-lt"/>
              </a:rPr>
              <a:t>2 h</a:t>
            </a:r>
            <a:r>
              <a:rPr lang="en-US" sz="3200" b="1" dirty="0">
                <a:solidFill>
                  <a:srgbClr val="008000"/>
                </a:solidFill>
                <a:latin typeface="Symbol" pitchFamily="18" charset="2"/>
              </a:rPr>
              <a:t>n </a:t>
            </a:r>
            <a:r>
              <a:rPr lang="en-US" sz="3200" b="1" dirty="0">
                <a:latin typeface="Calibri"/>
                <a:cs typeface="Calibri"/>
              </a:rPr>
              <a:t>→</a:t>
            </a:r>
            <a:r>
              <a:rPr lang="en-US" sz="3200" b="1" dirty="0">
                <a:solidFill>
                  <a:srgbClr val="008000"/>
                </a:solidFill>
                <a:latin typeface="Symbol" pitchFamily="18" charset="2"/>
              </a:rPr>
              <a:t> </a:t>
            </a:r>
            <a:r>
              <a:rPr lang="en-US" sz="3200" b="1" dirty="0">
                <a:solidFill>
                  <a:srgbClr val="0000FF"/>
                </a:solidFill>
              </a:rPr>
              <a:t>h</a:t>
            </a:r>
            <a:r>
              <a:rPr lang="en-US" sz="3200" b="1" dirty="0">
                <a:solidFill>
                  <a:srgbClr val="0000FF"/>
                </a:solidFill>
                <a:latin typeface="Symbol" pitchFamily="18" charset="2"/>
              </a:rPr>
              <a:t>n </a:t>
            </a:r>
            <a:endParaRPr lang="en-US" sz="3200" b="1" baseline="-25000" dirty="0">
              <a:solidFill>
                <a:srgbClr val="0000FF"/>
              </a:solidFill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4841606B-BC78-FCAD-1F88-B75854147CA8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Photon Upconversion</a:t>
            </a:r>
          </a:p>
        </p:txBody>
      </p:sp>
      <p:graphicFrame>
        <p:nvGraphicFramePr>
          <p:cNvPr id="55" name="Object 2">
            <a:extLst>
              <a:ext uri="{FF2B5EF4-FFF2-40B4-BE49-F238E27FC236}">
                <a16:creationId xmlns:a16="http://schemas.microsoft.com/office/drawing/2014/main" id="{419FBD9C-B145-6549-B182-D4B982BA5D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398031"/>
              </p:ext>
            </p:extLst>
          </p:nvPr>
        </p:nvGraphicFramePr>
        <p:xfrm>
          <a:off x="1891433" y="4284889"/>
          <a:ext cx="1000125" cy="151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999492" imgH="1512810" progId="ChemDraw.Document.6.0">
                  <p:embed/>
                </p:oleObj>
              </mc:Choice>
              <mc:Fallback>
                <p:oleObj name="CS ChemDraw Drawing" r:id="rId2" imgW="999492" imgH="1512810" progId="ChemDraw.Document.6.0">
                  <p:embed/>
                  <p:pic>
                    <p:nvPicPr>
                      <p:cNvPr id="5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1433" y="4284889"/>
                        <a:ext cx="1000125" cy="151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Shape 336">
            <a:extLst>
              <a:ext uri="{FF2B5EF4-FFF2-40B4-BE49-F238E27FC236}">
                <a16:creationId xmlns:a16="http://schemas.microsoft.com/office/drawing/2014/main" id="{8B919B8E-72C5-582B-D585-F7C6D4937ABD}"/>
              </a:ext>
            </a:extLst>
          </p:cNvPr>
          <p:cNvSpPr/>
          <p:nvPr/>
        </p:nvSpPr>
        <p:spPr>
          <a:xfrm rot="8720939" flipH="1">
            <a:off x="4466921" y="4254660"/>
            <a:ext cx="681039" cy="151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2225">
            <a:solidFill>
              <a:srgbClr val="00BA02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57" name="Shape 337">
            <a:extLst>
              <a:ext uri="{FF2B5EF4-FFF2-40B4-BE49-F238E27FC236}">
                <a16:creationId xmlns:a16="http://schemas.microsoft.com/office/drawing/2014/main" id="{F0A11EE9-8FC3-F775-8A35-98743770467D}"/>
              </a:ext>
            </a:extLst>
          </p:cNvPr>
          <p:cNvSpPr/>
          <p:nvPr/>
        </p:nvSpPr>
        <p:spPr>
          <a:xfrm rot="7653092">
            <a:off x="2535458" y="4342647"/>
            <a:ext cx="681038" cy="151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2225">
            <a:solidFill>
              <a:srgbClr val="0329BF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58" name="Shape 336">
            <a:extLst>
              <a:ext uri="{FF2B5EF4-FFF2-40B4-BE49-F238E27FC236}">
                <a16:creationId xmlns:a16="http://schemas.microsoft.com/office/drawing/2014/main" id="{30B054E1-18C2-A874-FAAD-962C8826F97E}"/>
              </a:ext>
            </a:extLst>
          </p:cNvPr>
          <p:cNvSpPr/>
          <p:nvPr/>
        </p:nvSpPr>
        <p:spPr>
          <a:xfrm rot="8720939" flipH="1">
            <a:off x="4779068" y="4421575"/>
            <a:ext cx="681039" cy="151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2225">
            <a:solidFill>
              <a:srgbClr val="00BA02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  <a:endParaRPr/>
          </a:p>
        </p:txBody>
      </p:sp>
      <p:pic>
        <p:nvPicPr>
          <p:cNvPr id="59" name="Picture 15" descr="Embedded image permalink">
            <a:extLst>
              <a:ext uri="{FF2B5EF4-FFF2-40B4-BE49-F238E27FC236}">
                <a16:creationId xmlns:a16="http://schemas.microsoft.com/office/drawing/2014/main" id="{9FE0661A-E2D8-B398-514F-4B3C5E704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4813" y="1209217"/>
            <a:ext cx="3840537" cy="2662774"/>
          </a:xfrm>
          <a:prstGeom prst="rect">
            <a:avLst/>
          </a:prstGeom>
          <a:noFill/>
        </p:spPr>
      </p:pic>
      <p:graphicFrame>
        <p:nvGraphicFramePr>
          <p:cNvPr id="60" name="Object 1">
            <a:extLst>
              <a:ext uri="{FF2B5EF4-FFF2-40B4-BE49-F238E27FC236}">
                <a16:creationId xmlns:a16="http://schemas.microsoft.com/office/drawing/2014/main" id="{B903FCC0-9152-AE5D-6A88-D7D5F88E19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7248342"/>
              </p:ext>
            </p:extLst>
          </p:nvPr>
        </p:nvGraphicFramePr>
        <p:xfrm>
          <a:off x="3360253" y="4265839"/>
          <a:ext cx="1549400" cy="155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1549483" imgH="1551150" progId="ChemDraw.Document.6.0">
                  <p:embed/>
                </p:oleObj>
              </mc:Choice>
              <mc:Fallback>
                <p:oleObj name="CS ChemDraw Drawing" r:id="rId5" imgW="1549483" imgH="1551150" progId="ChemDraw.Document.6.0">
                  <p:embed/>
                  <p:pic>
                    <p:nvPicPr>
                      <p:cNvPr id="63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0253" y="4265839"/>
                        <a:ext cx="1549400" cy="155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Shape 46">
            <a:extLst>
              <a:ext uri="{FF2B5EF4-FFF2-40B4-BE49-F238E27FC236}">
                <a16:creationId xmlns:a16="http://schemas.microsoft.com/office/drawing/2014/main" id="{19185AD7-5981-F795-A0A0-680F6731F702}"/>
              </a:ext>
            </a:extLst>
          </p:cNvPr>
          <p:cNvSpPr/>
          <p:nvPr/>
        </p:nvSpPr>
        <p:spPr>
          <a:xfrm>
            <a:off x="5937604" y="5527825"/>
            <a:ext cx="1565275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/>
            </a:lvl1pPr>
          </a:lstStyle>
          <a:p>
            <a:pPr lvl="0" algn="ctr">
              <a:defRPr sz="1800" b="0">
                <a:uFillTx/>
              </a:defRPr>
            </a:pPr>
            <a:r>
              <a:rPr lang="en-US" sz="2200" b="1" dirty="0">
                <a:uFill>
                  <a:solidFill/>
                </a:uFill>
              </a:rPr>
              <a:t>Annihilator</a:t>
            </a:r>
          </a:p>
        </p:txBody>
      </p:sp>
      <p:sp>
        <p:nvSpPr>
          <p:cNvPr id="62" name="Shape 52">
            <a:extLst>
              <a:ext uri="{FF2B5EF4-FFF2-40B4-BE49-F238E27FC236}">
                <a16:creationId xmlns:a16="http://schemas.microsoft.com/office/drawing/2014/main" id="{47DABABD-F4A5-0259-1AEA-5CC2F562B7EC}"/>
              </a:ext>
            </a:extLst>
          </p:cNvPr>
          <p:cNvSpPr/>
          <p:nvPr/>
        </p:nvSpPr>
        <p:spPr>
          <a:xfrm>
            <a:off x="7344623" y="5526669"/>
            <a:ext cx="168433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/>
            </a:lvl1pPr>
          </a:lstStyle>
          <a:p>
            <a:pPr lvl="0" algn="ctr">
              <a:defRPr sz="1800" b="0">
                <a:uFillTx/>
              </a:defRPr>
            </a:pPr>
            <a:r>
              <a:rPr sz="2200" b="1" dirty="0">
                <a:uFill>
                  <a:solidFill/>
                </a:uFill>
              </a:rPr>
              <a:t>Sensitizer</a:t>
            </a:r>
          </a:p>
        </p:txBody>
      </p:sp>
    </p:spTree>
    <p:extLst>
      <p:ext uri="{BB962C8B-B14F-4D97-AF65-F5344CB8AC3E}">
        <p14:creationId xmlns:p14="http://schemas.microsoft.com/office/powerpoint/2010/main" val="2459150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90111-6FE6-DA2B-7C42-47EDF5CB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E1CF02-EE06-3864-C47A-5F7B83E6526B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Sensitizer-Annihilator Interactions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9ED87F0-9255-2C03-FC95-8AF3201C8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586" y="3824148"/>
            <a:ext cx="2580137" cy="223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hape 409">
            <a:extLst>
              <a:ext uri="{FF2B5EF4-FFF2-40B4-BE49-F238E27FC236}">
                <a16:creationId xmlns:a16="http://schemas.microsoft.com/office/drawing/2014/main" id="{B8B11A61-E79C-97E7-45DD-B630C14317E0}"/>
              </a:ext>
            </a:extLst>
          </p:cNvPr>
          <p:cNvSpPr/>
          <p:nvPr/>
        </p:nvSpPr>
        <p:spPr>
          <a:xfrm>
            <a:off x="2016975" y="2996964"/>
            <a:ext cx="97879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/>
          </a:lstStyle>
          <a:p>
            <a:pPr lvl="0">
              <a:defRPr>
                <a:uFillTx/>
              </a:defRPr>
            </a:pPr>
            <a:r>
              <a:rPr sz="2000" dirty="0">
                <a:uFill>
                  <a:solidFill/>
                </a:uFill>
              </a:rPr>
              <a:t>Solution</a:t>
            </a:r>
          </a:p>
        </p:txBody>
      </p:sp>
      <p:sp>
        <p:nvSpPr>
          <p:cNvPr id="9" name="Shape 410">
            <a:extLst>
              <a:ext uri="{FF2B5EF4-FFF2-40B4-BE49-F238E27FC236}">
                <a16:creationId xmlns:a16="http://schemas.microsoft.com/office/drawing/2014/main" id="{058FAF5D-5662-926B-20CE-11DBEB268C94}"/>
              </a:ext>
            </a:extLst>
          </p:cNvPr>
          <p:cNvSpPr/>
          <p:nvPr/>
        </p:nvSpPr>
        <p:spPr>
          <a:xfrm>
            <a:off x="9160510" y="6013670"/>
            <a:ext cx="60689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/>
          </a:lstStyle>
          <a:p>
            <a:pPr lvl="0">
              <a:defRPr>
                <a:uFillTx/>
              </a:defRPr>
            </a:pPr>
            <a:r>
              <a:rPr lang="en-US" sz="2000" dirty="0">
                <a:uFill>
                  <a:solidFill/>
                </a:uFill>
              </a:rPr>
              <a:t>MOF</a:t>
            </a:r>
            <a:endParaRPr sz="2000" dirty="0">
              <a:uFill>
                <a:solidFill/>
              </a:uFill>
            </a:endParaRPr>
          </a:p>
        </p:txBody>
      </p:sp>
      <p:sp>
        <p:nvSpPr>
          <p:cNvPr id="10" name="Shape 411">
            <a:extLst>
              <a:ext uri="{FF2B5EF4-FFF2-40B4-BE49-F238E27FC236}">
                <a16:creationId xmlns:a16="http://schemas.microsoft.com/office/drawing/2014/main" id="{31FD5A40-3B9A-CD11-3DD4-F3E57AFB3BDC}"/>
              </a:ext>
            </a:extLst>
          </p:cNvPr>
          <p:cNvSpPr/>
          <p:nvPr/>
        </p:nvSpPr>
        <p:spPr>
          <a:xfrm>
            <a:off x="1727370" y="6010924"/>
            <a:ext cx="158703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/>
          </a:lstStyle>
          <a:p>
            <a:pPr lvl="0">
              <a:defRPr>
                <a:uFillTx/>
              </a:defRPr>
            </a:pPr>
            <a:r>
              <a:rPr lang="en-US" sz="2000" dirty="0">
                <a:uFill>
                  <a:solidFill/>
                </a:uFill>
              </a:rPr>
              <a:t>Polymer Films</a:t>
            </a:r>
            <a:endParaRPr sz="2000" dirty="0">
              <a:uFill>
                <a:solidFill/>
              </a:uFill>
            </a:endParaRPr>
          </a:p>
        </p:txBody>
      </p:sp>
      <p:sp>
        <p:nvSpPr>
          <p:cNvPr id="11" name="Shape 433">
            <a:extLst>
              <a:ext uri="{FF2B5EF4-FFF2-40B4-BE49-F238E27FC236}">
                <a16:creationId xmlns:a16="http://schemas.microsoft.com/office/drawing/2014/main" id="{8B81C801-CAB9-0692-29E0-A29517A2659D}"/>
              </a:ext>
            </a:extLst>
          </p:cNvPr>
          <p:cNvSpPr/>
          <p:nvPr/>
        </p:nvSpPr>
        <p:spPr>
          <a:xfrm>
            <a:off x="5435662" y="6054041"/>
            <a:ext cx="136505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/>
          </a:lstStyle>
          <a:p>
            <a:pPr lvl="0">
              <a:defRPr>
                <a:uFillTx/>
              </a:defRPr>
            </a:pPr>
            <a:r>
              <a:rPr sz="2000" dirty="0">
                <a:uFill>
                  <a:solidFill/>
                </a:uFill>
              </a:rPr>
              <a:t>Neat-solvent</a:t>
            </a:r>
          </a:p>
        </p:txBody>
      </p:sp>
      <p:sp>
        <p:nvSpPr>
          <p:cNvPr id="12" name="Shape 387">
            <a:extLst>
              <a:ext uri="{FF2B5EF4-FFF2-40B4-BE49-F238E27FC236}">
                <a16:creationId xmlns:a16="http://schemas.microsoft.com/office/drawing/2014/main" id="{E0B18EC8-81B9-5D42-3FFA-9D2D0A82E6A6}"/>
              </a:ext>
            </a:extLst>
          </p:cNvPr>
          <p:cNvSpPr/>
          <p:nvPr/>
        </p:nvSpPr>
        <p:spPr>
          <a:xfrm>
            <a:off x="5071567" y="6393298"/>
            <a:ext cx="1933638" cy="31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2146" tIns="32146" rIns="32146" bIns="32146">
            <a:spAutoFit/>
          </a:bodyPr>
          <a:lstStyle/>
          <a:p>
            <a:pPr lvl="0" algn="ctr">
              <a:defRPr>
                <a:uFillTx/>
              </a:defRPr>
            </a:pPr>
            <a:r>
              <a:rPr lang="en-US" sz="1600" i="1" dirty="0">
                <a:uFill>
                  <a:solidFill/>
                </a:uFill>
              </a:rPr>
              <a:t>JACS</a:t>
            </a:r>
            <a:r>
              <a:rPr lang="en-US" sz="1600" dirty="0">
                <a:uFill>
                  <a:solidFill/>
                </a:uFill>
              </a:rPr>
              <a:t> </a:t>
            </a:r>
            <a:r>
              <a:rPr sz="1600" dirty="0">
                <a:uFill>
                  <a:solidFill/>
                </a:uFill>
              </a:rPr>
              <a:t>2013, 135, 19056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26A9F7-1FA0-8B09-D95C-BA6EFD4E91A3}"/>
              </a:ext>
            </a:extLst>
          </p:cNvPr>
          <p:cNvSpPr/>
          <p:nvPr/>
        </p:nvSpPr>
        <p:spPr>
          <a:xfrm>
            <a:off x="8442584" y="6352145"/>
            <a:ext cx="2167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>
                <a:uFillTx/>
              </a:defRPr>
            </a:pPr>
            <a:r>
              <a:rPr lang="de-DE" i="1" dirty="0"/>
              <a:t>JACS</a:t>
            </a:r>
            <a:r>
              <a:rPr lang="de-DE" dirty="0"/>
              <a:t> 2016, 138, 6541</a:t>
            </a:r>
            <a:endParaRPr lang="pl-PL" sz="1600" dirty="0">
              <a:uFill>
                <a:solidFill/>
              </a:uFill>
            </a:endParaRPr>
          </a:p>
        </p:txBody>
      </p:sp>
      <p:sp>
        <p:nvSpPr>
          <p:cNvPr id="14" name="Shape 365">
            <a:extLst>
              <a:ext uri="{FF2B5EF4-FFF2-40B4-BE49-F238E27FC236}">
                <a16:creationId xmlns:a16="http://schemas.microsoft.com/office/drawing/2014/main" id="{90C40290-D7C9-965D-53CF-4F0C47F48AB5}"/>
              </a:ext>
            </a:extLst>
          </p:cNvPr>
          <p:cNvSpPr/>
          <p:nvPr/>
        </p:nvSpPr>
        <p:spPr>
          <a:xfrm>
            <a:off x="1513349" y="6401408"/>
            <a:ext cx="1984933" cy="31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2146" tIns="32146" rIns="32146" bIns="32146">
            <a:spAutoFit/>
          </a:bodyPr>
          <a:lstStyle/>
          <a:p>
            <a:pPr lvl="0" algn="ctr">
              <a:defRPr>
                <a:uFillTx/>
              </a:defRPr>
            </a:pPr>
            <a:r>
              <a:rPr lang="de-DE" sz="1600" i="1" dirty="0">
                <a:uFill>
                  <a:solidFill/>
                </a:uFill>
              </a:rPr>
              <a:t>JACS </a:t>
            </a:r>
            <a:r>
              <a:rPr lang="de-DE" sz="1600" dirty="0">
                <a:uFill>
                  <a:solidFill/>
                </a:uFill>
              </a:rPr>
              <a:t>2007, 129, 12652</a:t>
            </a:r>
            <a:endParaRPr sz="1600" dirty="0">
              <a:uFill>
                <a:solidFill/>
              </a:uFill>
            </a:endParaRPr>
          </a:p>
        </p:txBody>
      </p:sp>
      <p:sp>
        <p:nvSpPr>
          <p:cNvPr id="15" name="Shape 348">
            <a:extLst>
              <a:ext uri="{FF2B5EF4-FFF2-40B4-BE49-F238E27FC236}">
                <a16:creationId xmlns:a16="http://schemas.microsoft.com/office/drawing/2014/main" id="{4418F2D4-9D6D-11B9-5CBA-29E2B3B1754E}"/>
              </a:ext>
            </a:extLst>
          </p:cNvPr>
          <p:cNvSpPr/>
          <p:nvPr/>
        </p:nvSpPr>
        <p:spPr>
          <a:xfrm>
            <a:off x="902046" y="3353601"/>
            <a:ext cx="3214688" cy="31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2146" tIns="32146" rIns="32146" bIns="32146">
            <a:spAutoFit/>
          </a:bodyPr>
          <a:lstStyle/>
          <a:p>
            <a:pPr lvl="0" algn="ctr">
              <a:defRPr>
                <a:uFillTx/>
              </a:defRPr>
            </a:pPr>
            <a:r>
              <a:rPr lang="en-US" sz="1600" i="1" dirty="0">
                <a:uFill>
                  <a:solidFill/>
                </a:uFill>
              </a:rPr>
              <a:t>Chem. </a:t>
            </a:r>
            <a:r>
              <a:rPr lang="en-US" sz="1600" i="1" dirty="0" err="1">
                <a:uFill>
                  <a:solidFill/>
                </a:uFill>
              </a:rPr>
              <a:t>Commun</a:t>
            </a:r>
            <a:r>
              <a:rPr lang="en-US" sz="1600" dirty="0">
                <a:uFill>
                  <a:solidFill/>
                </a:uFill>
              </a:rPr>
              <a:t>., 2004, 2860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4B56EBD1-92DE-C9B7-6EC4-0528DF38D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3168" y="1236891"/>
            <a:ext cx="1283342" cy="168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http://macromolecules.case.edu/images/Upconversion.jpg">
            <a:extLst>
              <a:ext uri="{FF2B5EF4-FFF2-40B4-BE49-F238E27FC236}">
                <a16:creationId xmlns:a16="http://schemas.microsoft.com/office/drawing/2014/main" id="{3C79FE53-7491-DDDA-BB10-0404EE94B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7105" y="4085383"/>
            <a:ext cx="2708201" cy="1912921"/>
          </a:xfrm>
          <a:prstGeom prst="rect">
            <a:avLst/>
          </a:prstGeom>
          <a:noFill/>
        </p:spPr>
      </p:pic>
      <p:grpSp>
        <p:nvGrpSpPr>
          <p:cNvPr id="18" name="Group 408">
            <a:extLst>
              <a:ext uri="{FF2B5EF4-FFF2-40B4-BE49-F238E27FC236}">
                <a16:creationId xmlns:a16="http://schemas.microsoft.com/office/drawing/2014/main" id="{B5EE15FC-9D08-15D6-43D6-03486BB0A56B}"/>
              </a:ext>
            </a:extLst>
          </p:cNvPr>
          <p:cNvGrpSpPr/>
          <p:nvPr/>
        </p:nvGrpSpPr>
        <p:grpSpPr>
          <a:xfrm>
            <a:off x="5079425" y="1052103"/>
            <a:ext cx="2076911" cy="1983026"/>
            <a:chOff x="0" y="0"/>
            <a:chExt cx="2405782" cy="2297032"/>
          </a:xfrm>
        </p:grpSpPr>
        <p:pic>
          <p:nvPicPr>
            <p:cNvPr id="19" name="GA.gif">
              <a:extLst>
                <a:ext uri="{FF2B5EF4-FFF2-40B4-BE49-F238E27FC236}">
                  <a16:creationId xmlns:a16="http://schemas.microsoft.com/office/drawing/2014/main" id="{2DB4C312-DE27-D358-5BC6-CDB6B7DE173C}"/>
                </a:ext>
              </a:extLst>
            </p:cNvPr>
            <p:cNvPicPr/>
            <p:nvPr/>
          </p:nvPicPr>
          <p:blipFill>
            <a:blip r:embed="rId5" cstate="print"/>
            <a:srcRect l="50126"/>
            <a:stretch>
              <a:fillRect/>
            </a:stretch>
          </p:blipFill>
          <p:spPr>
            <a:xfrm>
              <a:off x="0" y="0"/>
              <a:ext cx="2405783" cy="2297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Shape 407">
              <a:extLst>
                <a:ext uri="{FF2B5EF4-FFF2-40B4-BE49-F238E27FC236}">
                  <a16:creationId xmlns:a16="http://schemas.microsoft.com/office/drawing/2014/main" id="{763D81F6-5C88-86CE-EB39-F8364BF28272}"/>
                </a:ext>
              </a:extLst>
            </p:cNvPr>
            <p:cNvSpPr/>
            <p:nvPr/>
          </p:nvSpPr>
          <p:spPr>
            <a:xfrm>
              <a:off x="5503" y="1523832"/>
              <a:ext cx="261488" cy="76029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EFB63CD-ADDE-A7FE-AE2D-B072D77EE721}"/>
              </a:ext>
            </a:extLst>
          </p:cNvPr>
          <p:cNvSpPr/>
          <p:nvPr/>
        </p:nvSpPr>
        <p:spPr>
          <a:xfrm>
            <a:off x="4329152" y="3339342"/>
            <a:ext cx="35369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>
                <a:uFillTx/>
              </a:defRPr>
            </a:pPr>
            <a:r>
              <a:rPr lang="en-US" sz="1600" i="1" dirty="0" err="1">
                <a:uFill>
                  <a:solidFill/>
                </a:uFill>
              </a:rPr>
              <a:t>Photochem</a:t>
            </a:r>
            <a:r>
              <a:rPr lang="en-US" sz="1600" i="1" dirty="0">
                <a:uFill>
                  <a:solidFill/>
                </a:uFill>
              </a:rPr>
              <a:t>. </a:t>
            </a:r>
            <a:r>
              <a:rPr lang="en-US" sz="1600" i="1" dirty="0" err="1">
                <a:uFill>
                  <a:solidFill/>
                </a:uFill>
              </a:rPr>
              <a:t>Photobiol</a:t>
            </a:r>
            <a:r>
              <a:rPr lang="en-US" sz="1600" i="1" dirty="0">
                <a:uFill>
                  <a:solidFill/>
                </a:uFill>
              </a:rPr>
              <a:t>. Sci. </a:t>
            </a:r>
            <a:r>
              <a:rPr lang="en-US" sz="1600" dirty="0">
                <a:uFill>
                  <a:solidFill/>
                </a:uFill>
              </a:rPr>
              <a:t>2014, 13, 48</a:t>
            </a:r>
          </a:p>
        </p:txBody>
      </p:sp>
      <p:sp>
        <p:nvSpPr>
          <p:cNvPr id="22" name="Shape 409">
            <a:extLst>
              <a:ext uri="{FF2B5EF4-FFF2-40B4-BE49-F238E27FC236}">
                <a16:creationId xmlns:a16="http://schemas.microsoft.com/office/drawing/2014/main" id="{8EE38BA0-497E-2E1E-C9FB-5271426625FC}"/>
              </a:ext>
            </a:extLst>
          </p:cNvPr>
          <p:cNvSpPr/>
          <p:nvPr/>
        </p:nvSpPr>
        <p:spPr>
          <a:xfrm>
            <a:off x="5211605" y="2984264"/>
            <a:ext cx="180225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/>
          </a:lstStyle>
          <a:p>
            <a:pPr lvl="0">
              <a:defRPr>
                <a:uFillTx/>
              </a:defRPr>
            </a:pPr>
            <a:r>
              <a:rPr lang="en-US" sz="2000" dirty="0" err="1">
                <a:uFill>
                  <a:solidFill/>
                </a:uFill>
              </a:rPr>
              <a:t>Microemulsion</a:t>
            </a:r>
            <a:endParaRPr lang="en-US" sz="2000" dirty="0">
              <a:uFill>
                <a:solidFill/>
              </a:u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DFD091-2E1F-B644-FEC3-C734B8544671}"/>
              </a:ext>
            </a:extLst>
          </p:cNvPr>
          <p:cNvSpPr/>
          <p:nvPr/>
        </p:nvSpPr>
        <p:spPr>
          <a:xfrm>
            <a:off x="7994604" y="3349133"/>
            <a:ext cx="3091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>
                <a:uFillTx/>
              </a:defRPr>
            </a:pPr>
            <a:r>
              <a:rPr lang="de-DE" sz="1600" i="1" dirty="0"/>
              <a:t>J. Phys. Chem. C</a:t>
            </a:r>
            <a:r>
              <a:rPr lang="de-DE" sz="1600" dirty="0"/>
              <a:t>, 2013, </a:t>
            </a:r>
            <a:r>
              <a:rPr lang="de-DE" sz="1600" i="1" dirty="0"/>
              <a:t>117</a:t>
            </a:r>
            <a:r>
              <a:rPr lang="de-DE" sz="1600" dirty="0"/>
              <a:t>, 14493</a:t>
            </a:r>
            <a:endParaRPr lang="en-US" sz="1600" dirty="0">
              <a:uFill>
                <a:solidFill/>
              </a:uFill>
            </a:endParaRPr>
          </a:p>
        </p:txBody>
      </p:sp>
      <p:sp>
        <p:nvSpPr>
          <p:cNvPr id="24" name="Shape 409">
            <a:extLst>
              <a:ext uri="{FF2B5EF4-FFF2-40B4-BE49-F238E27FC236}">
                <a16:creationId xmlns:a16="http://schemas.microsoft.com/office/drawing/2014/main" id="{FE91533E-635E-31BF-D321-783DA6755E6E}"/>
              </a:ext>
            </a:extLst>
          </p:cNvPr>
          <p:cNvSpPr/>
          <p:nvPr/>
        </p:nvSpPr>
        <p:spPr>
          <a:xfrm>
            <a:off x="8540165" y="3006755"/>
            <a:ext cx="180225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/>
          </a:lstStyle>
          <a:p>
            <a:pPr lvl="0">
              <a:defRPr>
                <a:uFillTx/>
              </a:defRPr>
            </a:pPr>
            <a:r>
              <a:rPr lang="en-US" sz="2000" dirty="0">
                <a:uFill>
                  <a:solidFill/>
                </a:uFill>
              </a:rPr>
              <a:t>Heterogeneous</a:t>
            </a:r>
          </a:p>
        </p:txBody>
      </p:sp>
      <p:pic>
        <p:nvPicPr>
          <p:cNvPr id="25" name="Picture 1">
            <a:extLst>
              <a:ext uri="{FF2B5EF4-FFF2-40B4-BE49-F238E27FC236}">
                <a16:creationId xmlns:a16="http://schemas.microsoft.com/office/drawing/2014/main" id="{34F6BEC4-2682-4FDF-BABC-30628FC93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5598" y="982170"/>
            <a:ext cx="17715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>
            <a:extLst>
              <a:ext uri="{FF2B5EF4-FFF2-40B4-BE49-F238E27FC236}">
                <a16:creationId xmlns:a16="http://schemas.microsoft.com/office/drawing/2014/main" id="{3F8C7256-4CDF-F94B-B51F-D41075165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60757" y="4071594"/>
            <a:ext cx="2686937" cy="1922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219855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R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RGPPT" id="{A4A351EC-7E00-0749-BBAC-B6528E7F3B19}" vid="{409EAF59-D62A-4F47-B26F-BCE5220B9034}"/>
    </a:ext>
  </a:extLst>
</a:theme>
</file>

<file path=ppt/theme/theme3.xml><?xml version="1.0" encoding="utf-8"?>
<a:theme xmlns:a="http://schemas.openxmlformats.org/drawingml/2006/main" name="1_HR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RG" id="{11343CAA-E72E-401C-9B87-C6FAC75A0D38}" vid="{50A3C3FD-1CB8-4310-816B-363C9352054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14642</TotalTime>
  <Words>2436</Words>
  <Application>Microsoft Office PowerPoint</Application>
  <PresentationFormat>Widescreen</PresentationFormat>
  <Paragraphs>795</Paragraphs>
  <Slides>54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72" baseType="lpstr">
      <vt:lpstr>Arial</vt:lpstr>
      <vt:lpstr>Avenir Book</vt:lpstr>
      <vt:lpstr>Avenir Next</vt:lpstr>
      <vt:lpstr>Avenir Next Medium</vt:lpstr>
      <vt:lpstr>Calibri</vt:lpstr>
      <vt:lpstr>Calibri Light</vt:lpstr>
      <vt:lpstr>Cambria Math</vt:lpstr>
      <vt:lpstr>Glacial Indifference</vt:lpstr>
      <vt:lpstr>Roboto</vt:lpstr>
      <vt:lpstr>Source Sans Pro</vt:lpstr>
      <vt:lpstr>Symbol</vt:lpstr>
      <vt:lpstr>Times New Roman</vt:lpstr>
      <vt:lpstr>Wingdings</vt:lpstr>
      <vt:lpstr>2_Office Theme</vt:lpstr>
      <vt:lpstr>HRG</vt:lpstr>
      <vt:lpstr>1_HRG</vt:lpstr>
      <vt:lpstr>CS ChemDraw Drawing</vt:lpstr>
      <vt:lpstr>Graph</vt:lpstr>
      <vt:lpstr>PowerPoint Presentation</vt:lpstr>
      <vt:lpstr>PowerPoint Presentation</vt:lpstr>
      <vt:lpstr>PowerPoint Presentation</vt:lpstr>
      <vt:lpstr>Structural Control: Humans</vt:lpstr>
      <vt:lpstr>Metal Ion-Linked Multilayer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Metal Ion-Linked Multilayer</vt:lpstr>
      <vt:lpstr>Metal Ion-Linked Multilayer</vt:lpstr>
      <vt:lpstr>TTA-UC Emission</vt:lpstr>
      <vt:lpstr>TTA-UC Emission</vt:lpstr>
      <vt:lpstr>Mechanism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Metal Ion Linked Multilayer Structure</vt:lpstr>
      <vt:lpstr>Bilayer Structure</vt:lpstr>
      <vt:lpstr>Polarized Attenuated Total Reflectance</vt:lpstr>
      <vt:lpstr>Metal Oxide-Anthracene Structure</vt:lpstr>
      <vt:lpstr>Metal Oxide-Anthracene Structure</vt:lpstr>
      <vt:lpstr>Metal Oxide-Anthracene Structure</vt:lpstr>
      <vt:lpstr>Multilayer Structure</vt:lpstr>
      <vt:lpstr>Multilayer Structure</vt:lpstr>
      <vt:lpstr>Structure and Energy Transfer</vt:lpstr>
      <vt:lpstr>Structure and Energy Transfer</vt:lpstr>
      <vt:lpstr>Moving Forward: Controlling Energy Transfer</vt:lpstr>
      <vt:lpstr>Moving Forward: Controlling Structure</vt:lpstr>
      <vt:lpstr>Inhibiting Distortion</vt:lpstr>
      <vt:lpstr>Strategic Surface Binding</vt:lpstr>
      <vt:lpstr>Transient Absorption</vt:lpstr>
      <vt:lpstr>Decay Kinetics</vt:lpstr>
      <vt:lpstr>Strategic Surface Binding</vt:lpstr>
      <vt:lpstr>Moving Forward: Controlling Structure</vt:lpstr>
      <vt:lpstr>Controlling Intermolecular Interactions</vt:lpstr>
      <vt:lpstr>Conclusions</vt:lpstr>
      <vt:lpstr>Other Projects</vt:lpstr>
      <vt:lpstr>Acknowledgements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vastib vastib</dc:creator>
  <cp:lastModifiedBy>Kenneth Hanson</cp:lastModifiedBy>
  <cp:revision>190</cp:revision>
  <dcterms:created xsi:type="dcterms:W3CDTF">2021-04-30T18:00:01Z</dcterms:created>
  <dcterms:modified xsi:type="dcterms:W3CDTF">2023-07-18T15:27:50Z</dcterms:modified>
</cp:coreProperties>
</file>